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0" r:id="rId1"/>
  </p:sldMasterIdLst>
  <p:notesMasterIdLst>
    <p:notesMasterId r:id="rId27"/>
  </p:notesMasterIdLst>
  <p:sldIdLst>
    <p:sldId id="256" r:id="rId2"/>
    <p:sldId id="257" r:id="rId3"/>
    <p:sldId id="263" r:id="rId4"/>
    <p:sldId id="338" r:id="rId5"/>
    <p:sldId id="340" r:id="rId6"/>
    <p:sldId id="339" r:id="rId7"/>
    <p:sldId id="265" r:id="rId8"/>
    <p:sldId id="266" r:id="rId9"/>
    <p:sldId id="332" r:id="rId10"/>
    <p:sldId id="264" r:id="rId11"/>
    <p:sldId id="315" r:id="rId12"/>
    <p:sldId id="316" r:id="rId13"/>
    <p:sldId id="327" r:id="rId14"/>
    <p:sldId id="317" r:id="rId15"/>
    <p:sldId id="328" r:id="rId16"/>
    <p:sldId id="335" r:id="rId17"/>
    <p:sldId id="333" r:id="rId18"/>
    <p:sldId id="318" r:id="rId19"/>
    <p:sldId id="319" r:id="rId20"/>
    <p:sldId id="336" r:id="rId21"/>
    <p:sldId id="337" r:id="rId22"/>
    <p:sldId id="341" r:id="rId23"/>
    <p:sldId id="343" r:id="rId24"/>
    <p:sldId id="342" r:id="rId25"/>
    <p:sldId id="326" r:id="rId26"/>
  </p:sldIdLst>
  <p:sldSz cx="9144000" cy="6858000" type="screen4x3"/>
  <p:notesSz cx="6858000" cy="9240838"/>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521415D9-36F7-43E2-AB2F-B90AF26B5E84}">
      <p14:sectionLst xmlns:p14="http://schemas.microsoft.com/office/powerpoint/2010/main">
        <p14:section name="Default Section" id="{731BDDEE-AE92-4C56-BE0B-0E04ED9CEAD8}">
          <p14:sldIdLst>
            <p14:sldId id="256"/>
            <p14:sldId id="257"/>
            <p14:sldId id="263"/>
            <p14:sldId id="338"/>
            <p14:sldId id="340"/>
            <p14:sldId id="339"/>
            <p14:sldId id="265"/>
            <p14:sldId id="266"/>
            <p14:sldId id="332"/>
            <p14:sldId id="264"/>
            <p14:sldId id="315"/>
            <p14:sldId id="316"/>
            <p14:sldId id="327"/>
            <p14:sldId id="317"/>
            <p14:sldId id="328"/>
            <p14:sldId id="335"/>
            <p14:sldId id="333"/>
            <p14:sldId id="318"/>
            <p14:sldId id="319"/>
            <p14:sldId id="336"/>
            <p14:sldId id="337"/>
            <p14:sldId id="341"/>
            <p14:sldId id="343"/>
            <p14:sldId id="342"/>
            <p14:sldId id="326"/>
          </p14:sldIdLst>
        </p14:section>
      </p14:sectionLst>
    </p:ex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364" autoAdjust="0"/>
    <p:restoredTop sz="94614" autoAdjust="0"/>
  </p:normalViewPr>
  <p:slideViewPr>
    <p:cSldViewPr>
      <p:cViewPr varScale="1">
        <p:scale>
          <a:sx n="111" d="100"/>
          <a:sy n="111" d="100"/>
        </p:scale>
        <p:origin x="-1614"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2042"/>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a:p>
        </p:txBody>
      </p:sp>
      <p:sp>
        <p:nvSpPr>
          <p:cNvPr id="3" name="Date Placeholder 2"/>
          <p:cNvSpPr>
            <a:spLocks noGrp="1"/>
          </p:cNvSpPr>
          <p:nvPr>
            <p:ph type="dt" idx="1"/>
          </p:nvPr>
        </p:nvSpPr>
        <p:spPr>
          <a:xfrm>
            <a:off x="3884613" y="0"/>
            <a:ext cx="2971800" cy="462042"/>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0DB84ABB-086B-435A-A6FC-185E0D9EB648}" type="datetimeFigureOut">
              <a:rPr lang="en-US"/>
              <a:pPr>
                <a:defRPr/>
              </a:pPr>
              <a:t>8/1/2017</a:t>
            </a:fld>
            <a:endParaRPr lang="en-US"/>
          </a:p>
        </p:txBody>
      </p:sp>
      <p:sp>
        <p:nvSpPr>
          <p:cNvPr id="4" name="Slide Image Placeholder 3"/>
          <p:cNvSpPr>
            <a:spLocks noGrp="1" noRot="1" noChangeAspect="1"/>
          </p:cNvSpPr>
          <p:nvPr>
            <p:ph type="sldImg" idx="2"/>
          </p:nvPr>
        </p:nvSpPr>
        <p:spPr>
          <a:xfrm>
            <a:off x="1120775" y="693738"/>
            <a:ext cx="4616450" cy="3463925"/>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89398"/>
            <a:ext cx="5486400" cy="4158377"/>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7192"/>
            <a:ext cx="2971800" cy="462042"/>
          </a:xfrm>
          <a:prstGeom prst="rect">
            <a:avLst/>
          </a:prstGeom>
        </p:spPr>
        <p:txBody>
          <a:bodyPr vert="horz" lIns="91440" tIns="45720" rIns="91440" bIns="45720" rtlCol="0" anchor="b"/>
          <a:lstStyle>
            <a:lvl1pPr algn="l" fontAlgn="auto">
              <a:spcBef>
                <a:spcPts val="0"/>
              </a:spcBef>
              <a:spcAft>
                <a:spcPts val="0"/>
              </a:spcAft>
              <a:defRPr sz="1200">
                <a:latin typeface="+mn-lt"/>
              </a:defRPr>
            </a:lvl1pPr>
          </a:lstStyle>
          <a:p>
            <a:pPr>
              <a:defRPr/>
            </a:pPr>
            <a:endParaRPr lang="en-US"/>
          </a:p>
        </p:txBody>
      </p:sp>
      <p:sp>
        <p:nvSpPr>
          <p:cNvPr id="7" name="Slide Number Placeholder 6"/>
          <p:cNvSpPr>
            <a:spLocks noGrp="1"/>
          </p:cNvSpPr>
          <p:nvPr>
            <p:ph type="sldNum" sz="quarter" idx="5"/>
          </p:nvPr>
        </p:nvSpPr>
        <p:spPr>
          <a:xfrm>
            <a:off x="3884613" y="8777192"/>
            <a:ext cx="2971800" cy="462042"/>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F1C3B784-AAE3-4302-BD61-F5C0008A2213}" type="slidenum">
              <a:rPr lang="en-US"/>
              <a:pPr>
                <a:defRPr/>
              </a:pPr>
              <a:t>‹#›</a:t>
            </a:fld>
            <a:endParaRPr lang="en-US"/>
          </a:p>
        </p:txBody>
      </p:sp>
    </p:spTree>
    <p:extLst>
      <p:ext uri="{BB962C8B-B14F-4D97-AF65-F5344CB8AC3E}">
        <p14:creationId xmlns:p14="http://schemas.microsoft.com/office/powerpoint/2010/main" val="6025076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p:spPr>
      </p:sp>
      <p:sp>
        <p:nvSpPr>
          <p:cNvPr id="8089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09CB9136-0BFB-4401-B12C-124444FE5001}" type="slidenum">
              <a:rPr lang="en-US" smtClean="0"/>
              <a:pPr>
                <a:defRPr/>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13</a:t>
            </a:fld>
            <a:endParaRPr lang="en-US"/>
          </a:p>
        </p:txBody>
      </p:sp>
    </p:spTree>
    <p:extLst>
      <p:ext uri="{BB962C8B-B14F-4D97-AF65-F5344CB8AC3E}">
        <p14:creationId xmlns:p14="http://schemas.microsoft.com/office/powerpoint/2010/main" val="2598848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14</a:t>
            </a:fld>
            <a:endParaRPr lang="en-US"/>
          </a:p>
        </p:txBody>
      </p:sp>
    </p:spTree>
    <p:extLst>
      <p:ext uri="{BB962C8B-B14F-4D97-AF65-F5344CB8AC3E}">
        <p14:creationId xmlns:p14="http://schemas.microsoft.com/office/powerpoint/2010/main" val="356547165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15</a:t>
            </a:fld>
            <a:endParaRPr lang="en-US"/>
          </a:p>
        </p:txBody>
      </p:sp>
    </p:spTree>
    <p:extLst>
      <p:ext uri="{BB962C8B-B14F-4D97-AF65-F5344CB8AC3E}">
        <p14:creationId xmlns:p14="http://schemas.microsoft.com/office/powerpoint/2010/main" val="11122099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17</a:t>
            </a:fld>
            <a:endParaRPr lang="en-US"/>
          </a:p>
        </p:txBody>
      </p:sp>
    </p:spTree>
    <p:extLst>
      <p:ext uri="{BB962C8B-B14F-4D97-AF65-F5344CB8AC3E}">
        <p14:creationId xmlns:p14="http://schemas.microsoft.com/office/powerpoint/2010/main" val="18805662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18</a:t>
            </a:fld>
            <a:endParaRPr lang="en-US"/>
          </a:p>
        </p:txBody>
      </p:sp>
    </p:spTree>
    <p:extLst>
      <p:ext uri="{BB962C8B-B14F-4D97-AF65-F5344CB8AC3E}">
        <p14:creationId xmlns:p14="http://schemas.microsoft.com/office/powerpoint/2010/main" val="99353753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19</a:t>
            </a:fld>
            <a:endParaRPr lang="en-US"/>
          </a:p>
        </p:txBody>
      </p:sp>
    </p:spTree>
    <p:extLst>
      <p:ext uri="{BB962C8B-B14F-4D97-AF65-F5344CB8AC3E}">
        <p14:creationId xmlns:p14="http://schemas.microsoft.com/office/powerpoint/2010/main" val="333975206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25</a:t>
            </a:fld>
            <a:endParaRPr lang="en-US"/>
          </a:p>
        </p:txBody>
      </p:sp>
    </p:spTree>
    <p:extLst>
      <p:ext uri="{BB962C8B-B14F-4D97-AF65-F5344CB8AC3E}">
        <p14:creationId xmlns:p14="http://schemas.microsoft.com/office/powerpoint/2010/main" val="22950407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Image Placeholder 1"/>
          <p:cNvSpPr>
            <a:spLocks noGrp="1" noRot="1" noChangeAspect="1" noTextEdit="1"/>
          </p:cNvSpPr>
          <p:nvPr>
            <p:ph type="sldImg"/>
          </p:nvPr>
        </p:nvSpPr>
        <p:spPr bwMode="auto">
          <a:noFill/>
          <a:ln>
            <a:solidFill>
              <a:srgbClr val="000000"/>
            </a:solidFill>
            <a:miter lim="800000"/>
            <a:headEnd/>
            <a:tailEnd/>
          </a:ln>
        </p:spPr>
      </p:sp>
      <p:sp>
        <p:nvSpPr>
          <p:cNvPr id="819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8C1FABF6-FEB1-48F8-A437-135B55AED318}" type="slidenum">
              <a:rPr lang="en-US" smtClean="0"/>
              <a:pPr>
                <a:defRPr/>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p:spPr>
      </p:sp>
      <p:sp>
        <p:nvSpPr>
          <p:cNvPr id="8704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048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495D7E61-E7CD-4F38-A202-81009A46B8E2}" type="slidenum">
              <a:rPr lang="en-US"/>
              <a:pPr fontAlgn="base">
                <a:spcBef>
                  <a:spcPct val="0"/>
                </a:spcBef>
                <a:spcAft>
                  <a:spcPct val="0"/>
                </a:spcAft>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p:spPr>
      </p:sp>
      <p:sp>
        <p:nvSpPr>
          <p:cNvPr id="890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150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D8C7323-CE8C-420C-9D48-F1A416B41EC6}" type="slidenum">
              <a:rPr lang="en-US"/>
              <a:pPr fontAlgn="base">
                <a:spcBef>
                  <a:spcPct val="0"/>
                </a:spcBef>
                <a:spcAft>
                  <a:spcPct val="0"/>
                </a:spcAft>
                <a:defRPr/>
              </a:pPr>
              <a:t>7</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p:spPr>
      </p:sp>
      <p:sp>
        <p:nvSpPr>
          <p:cNvPr id="9011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dirty="0"/>
          </a:p>
        </p:txBody>
      </p:sp>
      <p:sp>
        <p:nvSpPr>
          <p:cNvPr id="2253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1A95608-E069-4FE6-802A-FF80C7847236}" type="slidenum">
              <a:rPr lang="en-US"/>
              <a:pPr fontAlgn="base">
                <a:spcBef>
                  <a:spcPct val="0"/>
                </a:spcBef>
                <a:spcAft>
                  <a:spcPct val="0"/>
                </a:spcAft>
                <a:defRPr/>
              </a:pPr>
              <a:t>8</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9</a:t>
            </a:fld>
            <a:endParaRPr lang="en-US"/>
          </a:p>
        </p:txBody>
      </p:sp>
    </p:spTree>
    <p:extLst>
      <p:ext uri="{BB962C8B-B14F-4D97-AF65-F5344CB8AC3E}">
        <p14:creationId xmlns:p14="http://schemas.microsoft.com/office/powerpoint/2010/main" val="175244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p:spPr>
      </p:sp>
      <p:sp>
        <p:nvSpPr>
          <p:cNvPr id="880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a:p>
        </p:txBody>
      </p:sp>
      <p:sp>
        <p:nvSpPr>
          <p:cNvPr id="4" name="Slide Number Placeholder 3"/>
          <p:cNvSpPr>
            <a:spLocks noGrp="1"/>
          </p:cNvSpPr>
          <p:nvPr>
            <p:ph type="sldNum" sz="quarter" idx="5"/>
          </p:nvPr>
        </p:nvSpPr>
        <p:spPr/>
        <p:txBody>
          <a:bodyPr/>
          <a:lstStyle/>
          <a:p>
            <a:pPr>
              <a:defRPr/>
            </a:pPr>
            <a:fld id="{AEE19F14-38E6-4948-BC6E-6A2536E174BD}" type="slidenum">
              <a:rPr lang="en-US" smtClean="0"/>
              <a:pPr>
                <a:defRPr/>
              </a:pPr>
              <a:t>10</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11</a:t>
            </a:fld>
            <a:endParaRPr lang="en-US"/>
          </a:p>
        </p:txBody>
      </p:sp>
    </p:spTree>
    <p:extLst>
      <p:ext uri="{BB962C8B-B14F-4D97-AF65-F5344CB8AC3E}">
        <p14:creationId xmlns:p14="http://schemas.microsoft.com/office/powerpoint/2010/main" val="31117546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a:t>
            </a:r>
            <a:r>
              <a:rPr lang="en-US" baseline="0" dirty="0"/>
              <a:t> storing the vaccines you want to make sure that you are using units that will maintain the proper temperature.  The CDC recommends that stand-alone fridge and freezer units or pharmaceutical grade fridge and freezer be used to store vaccines.  These types of units maintain the required temperatures better than the combination units, especially compared to the freezer unit of the combination units.  The minimum characteristics for the fridge and freezers that store the vaccines is there should be enough room to store the year’s largest inventory during the busiest point of the year and that the unit reliably maintains the appropriate </a:t>
            </a:r>
            <a:r>
              <a:rPr lang="en-US" baseline="0" dirty="0" err="1"/>
              <a:t>temperture</a:t>
            </a:r>
            <a:r>
              <a:rPr lang="en-US" baseline="0" dirty="0"/>
              <a:t> for the vaccine year round.  Combination units such as household units are less capable of maintaining the appropriate temperature in the fridge and freezer compartments.  Most of these units have cold spots and temperature fluctuations in the fridge compartment and freezer damage can occur to the vaccines in the fridge as the air from the freezer is circulated through the fridge for cooling.  The freezer compartment in these units are not capable of maintaining the correct temperatures for the frozen vaccine.  Temperature ranges for the units are ____________________.</a:t>
            </a:r>
            <a:endParaRPr lang="en-US" dirty="0"/>
          </a:p>
        </p:txBody>
      </p:sp>
      <p:sp>
        <p:nvSpPr>
          <p:cNvPr id="4" name="Slide Number Placeholder 3"/>
          <p:cNvSpPr>
            <a:spLocks noGrp="1"/>
          </p:cNvSpPr>
          <p:nvPr>
            <p:ph type="sldNum" sz="quarter" idx="10"/>
          </p:nvPr>
        </p:nvSpPr>
        <p:spPr/>
        <p:txBody>
          <a:bodyPr/>
          <a:lstStyle/>
          <a:p>
            <a:pPr>
              <a:defRPr/>
            </a:pPr>
            <a:fld id="{F1C3B784-AAE3-4302-BD61-F5C0008A2213}" type="slidenum">
              <a:rPr lang="en-US" smtClean="0"/>
              <a:pPr>
                <a:defRPr/>
              </a:pPr>
              <a:t>12</a:t>
            </a:fld>
            <a:endParaRPr lang="en-US"/>
          </a:p>
        </p:txBody>
      </p:sp>
    </p:spTree>
    <p:extLst>
      <p:ext uri="{BB962C8B-B14F-4D97-AF65-F5344CB8AC3E}">
        <p14:creationId xmlns:p14="http://schemas.microsoft.com/office/powerpoint/2010/main" val="245450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 name="Rectangle 3"/>
          <p:cNvSpPr/>
          <p:nvPr/>
        </p:nvSpPr>
        <p:spPr bwMode="ltGray">
          <a:xfrm>
            <a:off x="0" y="0"/>
            <a:ext cx="9144000" cy="513556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5127625"/>
            <a:ext cx="9144000" cy="46038"/>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ctrTitle"/>
          </p:nvPr>
        </p:nvSpPr>
        <p:spPr>
          <a:xfrm>
            <a:off x="685800" y="3355848"/>
            <a:ext cx="8077200" cy="1673352"/>
          </a:xfrm>
        </p:spPr>
        <p:txBody>
          <a:bodyPr tIns="0" bIns="0" anchor="t"/>
          <a:lstStyle>
            <a:lvl1pPr algn="l">
              <a:defRPr sz="4700" b="1"/>
            </a:lvl1pPr>
            <a:extLst/>
          </a:lstStyle>
          <a:p>
            <a:r>
              <a:rPr lang="en-US"/>
              <a:t>Click to edit Master title style</a:t>
            </a:r>
          </a:p>
        </p:txBody>
      </p:sp>
      <p:sp>
        <p:nvSpPr>
          <p:cNvPr id="3" name="Subtitle 2"/>
          <p:cNvSpPr>
            <a:spLocks noGrp="1"/>
          </p:cNvSpPr>
          <p:nvPr>
            <p:ph type="subTitle" idx="1"/>
          </p:nvPr>
        </p:nvSpPr>
        <p:spPr>
          <a:xfrm>
            <a:off x="685800" y="1828800"/>
            <a:ext cx="8077200" cy="1499616"/>
          </a:xfrm>
        </p:spPr>
        <p:txBody>
          <a:bodyPr lIns="118872" tIns="0" rIns="45720" bIns="0" anchor="b"/>
          <a:lstStyle>
            <a:lvl1pPr marL="0" indent="0" algn="l">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extLst/>
          </a:lstStyle>
          <a:p>
            <a:r>
              <a:rPr lang="en-US"/>
              <a:t>Click to edit Master subtitle style</a:t>
            </a:r>
          </a:p>
        </p:txBody>
      </p:sp>
      <p:sp>
        <p:nvSpPr>
          <p:cNvPr id="6" name="Date Placeholder 3"/>
          <p:cNvSpPr>
            <a:spLocks noGrp="1"/>
          </p:cNvSpPr>
          <p:nvPr>
            <p:ph type="dt" sz="half" idx="10"/>
          </p:nvPr>
        </p:nvSpPr>
        <p:spPr/>
        <p:txBody>
          <a:bodyPr/>
          <a:lstStyle>
            <a:lvl1pPr>
              <a:defRPr/>
            </a:lvl1pPr>
          </a:lstStyle>
          <a:p>
            <a:pPr>
              <a:defRPr/>
            </a:pPr>
            <a:fld id="{51FE4DF7-2836-41E8-95F9-B7963D231D60}" type="datetimeFigureOut">
              <a:rPr lang="en-US"/>
              <a:pPr>
                <a:defRPr/>
              </a:pPr>
              <a:t>8/1/2017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75B2BC1-3D3E-4D4D-9EB0-72C53335C8A9}"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B22410C8-0EA2-42EB-A4E8-B13B6DF6BBD9}" type="datetimeFigureOut">
              <a:rPr lang="en-US"/>
              <a:pPr>
                <a:defRPr/>
              </a:pPr>
              <a:t>8/1/2017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1F05BC5-233A-466C-ABFD-106720E3977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4" name="Rectangle 3"/>
          <p:cNvSpPr/>
          <p:nvPr/>
        </p:nvSpPr>
        <p:spPr bwMode="invGray">
          <a:xfrm>
            <a:off x="6599238" y="0"/>
            <a:ext cx="46037" cy="6858000"/>
          </a:xfrm>
          <a:prstGeom prst="rect">
            <a:avLst/>
          </a:prstGeom>
          <a:solidFill>
            <a:srgbClr val="FFFFFF"/>
          </a:solidFill>
          <a:ln w="48000" cap="flat" cmpd="thickThin" algn="ctr">
            <a:noFill/>
            <a:prstDash val="solid"/>
          </a:ln>
          <a:effectLst>
            <a:outerShdw blurRad="31750" dist="10160" dir="108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ltGray">
          <a:xfrm>
            <a:off x="6648450" y="0"/>
            <a:ext cx="2514600" cy="6858000"/>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Vertical Title 1"/>
          <p:cNvSpPr>
            <a:spLocks noGrp="1"/>
          </p:cNvSpPr>
          <p:nvPr>
            <p:ph type="title" orient="vert"/>
          </p:nvPr>
        </p:nvSpPr>
        <p:spPr>
          <a:xfrm>
            <a:off x="6781800" y="274640"/>
            <a:ext cx="19050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304800"/>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p:cNvSpPr>
            <a:spLocks noGrp="1"/>
          </p:cNvSpPr>
          <p:nvPr>
            <p:ph type="dt" sz="half" idx="10"/>
          </p:nvPr>
        </p:nvSpPr>
        <p:spPr/>
        <p:txBody>
          <a:bodyPr/>
          <a:lstStyle>
            <a:lvl1pPr>
              <a:defRPr/>
            </a:lvl1pPr>
          </a:lstStyle>
          <a:p>
            <a:pPr>
              <a:defRPr/>
            </a:pPr>
            <a:fld id="{E7F8F171-8F30-4D8D-AAEE-B31EED918231}" type="datetimeFigureOut">
              <a:rPr lang="en-US"/>
              <a:pPr>
                <a:defRPr/>
              </a:pPr>
              <a:t>8/1/2017</a:t>
            </a:fld>
            <a:endParaRPr lang="en-US"/>
          </a:p>
        </p:txBody>
      </p:sp>
      <p:sp>
        <p:nvSpPr>
          <p:cNvPr id="7" name="Footer Placeholder 4"/>
          <p:cNvSpPr>
            <a:spLocks noGrp="1"/>
          </p:cNvSpPr>
          <p:nvPr>
            <p:ph type="ftr" sz="quarter" idx="11"/>
          </p:nvPr>
        </p:nvSpPr>
        <p:spPr>
          <a:xfrm>
            <a:off x="2640013" y="6376988"/>
            <a:ext cx="3836987" cy="365125"/>
          </a:xfrm>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B879A0E3-32ED-4545-84FD-B792E0A59962}"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55448"/>
            <a:ext cx="82296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38466118-D826-4088-A4D9-C513393695FA}" type="datetimeFigureOut">
              <a:rPr lang="en-US"/>
              <a:pPr>
                <a:defRPr/>
              </a:pPr>
              <a:t>8/1/2017</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108CA857-61B4-4911-84DB-0A0409D157E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4" name="Rectangle 3"/>
          <p:cNvSpPr/>
          <p:nvPr/>
        </p:nvSpPr>
        <p:spPr bwMode="ltGray">
          <a:xfrm>
            <a:off x="0" y="0"/>
            <a:ext cx="9144000" cy="26019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5" name="Rectangle 4"/>
          <p:cNvSpPr/>
          <p:nvPr/>
        </p:nvSpPr>
        <p:spPr bwMode="invGray">
          <a:xfrm>
            <a:off x="0" y="2601913"/>
            <a:ext cx="9144000" cy="46037"/>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749808" y="118872"/>
            <a:ext cx="8013192" cy="1636776"/>
          </a:xfrm>
        </p:spPr>
        <p:txBody>
          <a:bodyPr tIns="0" rIns="91440" bIns="0" anchor="b"/>
          <a:lstStyle>
            <a:lvl1pPr algn="l">
              <a:defRPr sz="4700" b="1" cap="none" baseline="0"/>
            </a:lvl1pPr>
            <a:extLst/>
          </a:lstStyle>
          <a:p>
            <a:r>
              <a:rPr lang="en-US"/>
              <a:t>Click to edit Master title style</a:t>
            </a:r>
          </a:p>
        </p:txBody>
      </p:sp>
      <p:sp>
        <p:nvSpPr>
          <p:cNvPr id="3" name="Text Placeholder 2"/>
          <p:cNvSpPr>
            <a:spLocks noGrp="1"/>
          </p:cNvSpPr>
          <p:nvPr>
            <p:ph type="body" idx="1"/>
          </p:nvPr>
        </p:nvSpPr>
        <p:spPr>
          <a:xfrm>
            <a:off x="740664" y="1828800"/>
            <a:ext cx="8022336" cy="685800"/>
          </a:xfrm>
        </p:spPr>
        <p:txBody>
          <a:bodyPr lIns="146304" tIns="0" rIns="45720" bIns="0"/>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extLst/>
          </a:lstStyle>
          <a:p>
            <a:pPr lvl="0"/>
            <a:r>
              <a:rPr lang="en-US"/>
              <a:t>Click to edit Master text styles</a:t>
            </a:r>
          </a:p>
        </p:txBody>
      </p:sp>
      <p:sp>
        <p:nvSpPr>
          <p:cNvPr id="6" name="Date Placeholder 3"/>
          <p:cNvSpPr>
            <a:spLocks noGrp="1"/>
          </p:cNvSpPr>
          <p:nvPr>
            <p:ph type="dt" sz="half" idx="10"/>
          </p:nvPr>
        </p:nvSpPr>
        <p:spPr/>
        <p:txBody>
          <a:bodyPr/>
          <a:lstStyle>
            <a:lvl1pPr>
              <a:defRPr/>
            </a:lvl1pPr>
          </a:lstStyle>
          <a:p>
            <a:pPr>
              <a:defRPr/>
            </a:pPr>
            <a:fld id="{FBE506A0-0539-4B1D-9D49-84DF01B18172}" type="datetimeFigureOut">
              <a:rPr lang="en-US"/>
              <a:pPr>
                <a:defRPr/>
              </a:pPr>
              <a:t>8/1/2017</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FFC7D27-D019-4481-A378-DE5C0204C843}"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773936"/>
            <a:ext cx="4038600" cy="4623816"/>
          </a:xfrm>
        </p:spPr>
        <p:txBody>
          <a:bodyPr lIns="91440"/>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773936"/>
            <a:ext cx="4038600" cy="462381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FCFE69D3-A60D-4F68-AEB9-341EE66EDF9F}" type="datetimeFigureOut">
              <a:rPr lang="en-US"/>
              <a:pPr>
                <a:defRPr/>
              </a:pPr>
              <a:t>8/1/2017</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1D4A052-95C6-44CD-BB97-80D4D755BBA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extLst/>
          </a:lstStyle>
          <a:p>
            <a:r>
              <a:rPr lang="en-US"/>
              <a:t>Click to edit Master title style</a:t>
            </a:r>
          </a:p>
        </p:txBody>
      </p:sp>
      <p:sp>
        <p:nvSpPr>
          <p:cNvPr id="3" name="Text Placeholder 2"/>
          <p:cNvSpPr>
            <a:spLocks noGrp="1"/>
          </p:cNvSpPr>
          <p:nvPr>
            <p:ph type="body" idx="1"/>
          </p:nvPr>
        </p:nvSpPr>
        <p:spPr>
          <a:xfrm>
            <a:off x="457200" y="1698987"/>
            <a:ext cx="4040188"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4" name="Content Placeholder 3"/>
          <p:cNvSpPr>
            <a:spLocks noGrp="1"/>
          </p:cNvSpPr>
          <p:nvPr>
            <p:ph sz="half" idx="2"/>
          </p:nvPr>
        </p:nvSpPr>
        <p:spPr>
          <a:xfrm>
            <a:off x="457200" y="2449512"/>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698987"/>
            <a:ext cx="4041775" cy="715355"/>
          </a:xfrm>
        </p:spPr>
        <p:txBody>
          <a:bodyPr lIns="146304" anchor="ctr"/>
          <a:lstStyle>
            <a:lvl1pPr marL="0" indent="0">
              <a:buNone/>
              <a:defRPr sz="23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extLst/>
          </a:lstStyle>
          <a:p>
            <a:pPr lvl="0"/>
            <a:r>
              <a:rPr lang="en-US"/>
              <a:t>Click to edit Master text styles</a:t>
            </a:r>
          </a:p>
        </p:txBody>
      </p:sp>
      <p:sp>
        <p:nvSpPr>
          <p:cNvPr id="6" name="Content Placeholder 5"/>
          <p:cNvSpPr>
            <a:spLocks noGrp="1"/>
          </p:cNvSpPr>
          <p:nvPr>
            <p:ph sz="quarter" idx="4"/>
          </p:nvPr>
        </p:nvSpPr>
        <p:spPr>
          <a:xfrm>
            <a:off x="4645025" y="2449512"/>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D0423209-389B-4317-BBB9-820E6EAD0D14}" type="datetimeFigureOut">
              <a:rPr lang="en-US"/>
              <a:pPr>
                <a:defRPr/>
              </a:pPr>
              <a:t>8/1/2017</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D544CD0-1955-4815-82F0-E132A1BE65D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pPr>
              <a:defRPr/>
            </a:pPr>
            <a:fld id="{A523FA3E-83B4-4997-8B05-D9776429401E}" type="datetimeFigureOut">
              <a:rPr lang="en-US"/>
              <a:pPr>
                <a:defRPr/>
              </a:pPr>
              <a:t>8/1/2017</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B4E65E93-C4B9-4E9B-A9AC-A088BE2BA1E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CA2E6649-A634-490C-B7F5-EFDB9ACE68F1}" type="datetimeFigureOut">
              <a:rPr lang="en-US"/>
              <a:pPr>
                <a:defRPr/>
              </a:pPr>
              <a:t>8/1/2017</a:t>
            </a:fld>
            <a:endParaRPr lang="en-US"/>
          </a:p>
        </p:txBody>
      </p:sp>
      <p:sp>
        <p:nvSpPr>
          <p:cNvPr id="3" name="Footer Placeholder 2"/>
          <p:cNvSpPr>
            <a:spLocks noGrp="1"/>
          </p:cNvSpPr>
          <p:nvPr>
            <p:ph type="ftr" sz="quarter" idx="11"/>
          </p:nvPr>
        </p:nvSpPr>
        <p:spPr/>
        <p:txBody>
          <a:bodyPr/>
          <a:lstStyle>
            <a:lvl1pPr>
              <a:defRPr/>
            </a:lvl1pPr>
          </a:lstStyle>
          <a:p>
            <a:pPr>
              <a:defRPr/>
            </a:pPr>
            <a:endParaRPr lang="en-US"/>
          </a:p>
        </p:txBody>
      </p:sp>
      <p:sp>
        <p:nvSpPr>
          <p:cNvPr id="4" name="Slide Number Placeholder 3"/>
          <p:cNvSpPr>
            <a:spLocks noGrp="1"/>
          </p:cNvSpPr>
          <p:nvPr>
            <p:ph type="sldNum" sz="quarter" idx="12"/>
          </p:nvPr>
        </p:nvSpPr>
        <p:spPr/>
        <p:txBody>
          <a:bodyPr/>
          <a:lstStyle>
            <a:lvl1pPr>
              <a:defRPr/>
            </a:lvl1pPr>
          </a:lstStyle>
          <a:p>
            <a:pPr>
              <a:defRPr/>
            </a:pPr>
            <a:fld id="{EABF1275-83ED-48CA-B7A0-4A4D673F54A2}"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Rectangle 4"/>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145415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7838" y="152400"/>
            <a:ext cx="2523744" cy="978408"/>
          </a:xfrm>
        </p:spPr>
        <p:txBody>
          <a:bodyPr lIns="73152" bIns="0" anchor="b">
            <a:sp3d prstMaterial="matte"/>
          </a:bodyPr>
          <a:lstStyle>
            <a:lvl1pPr algn="l">
              <a:defRPr sz="2000" b="0"/>
            </a:lvl1pPr>
            <a:extLst/>
          </a:lstStyle>
          <a:p>
            <a:r>
              <a:rPr lang="en-US"/>
              <a:t>Click to edit Master title style</a:t>
            </a:r>
          </a:p>
        </p:txBody>
      </p:sp>
      <p:sp>
        <p:nvSpPr>
          <p:cNvPr id="3" name="Content Placeholder 2"/>
          <p:cNvSpPr>
            <a:spLocks noGrp="1"/>
          </p:cNvSpPr>
          <p:nvPr>
            <p:ph idx="1"/>
          </p:nvPr>
        </p:nvSpPr>
        <p:spPr>
          <a:xfrm>
            <a:off x="3019377" y="1743133"/>
            <a:ext cx="5920641" cy="455888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extLs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67838" y="1730018"/>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p:txBody>
          <a:bodyPr/>
          <a:lstStyle>
            <a:lvl1pPr>
              <a:defRPr/>
            </a:lvl1pPr>
          </a:lstStyle>
          <a:p>
            <a:pPr>
              <a:defRPr/>
            </a:pPr>
            <a:fld id="{6F7EB0AA-A783-48EF-8067-7EB2CD805756}" type="datetimeFigureOut">
              <a:rPr lang="en-US"/>
              <a:pPr>
                <a:defRPr/>
              </a:pPr>
              <a:t>8/1/2017</a:t>
            </a:fld>
            <a:endParaRPr lang="en-US"/>
          </a:p>
        </p:txBody>
      </p:sp>
      <p:sp>
        <p:nvSpPr>
          <p:cNvPr id="8" name="Footer Placeholder 5"/>
          <p:cNvSpPr>
            <a:spLocks noGrp="1"/>
          </p:cNvSpPr>
          <p:nvPr>
            <p:ph type="ftr" sz="quarter" idx="11"/>
          </p:nvPr>
        </p:nvSpPr>
        <p:spPr/>
        <p:txBody>
          <a:bodyPr/>
          <a:lstStyle>
            <a:lvl1pPr>
              <a:defRPr/>
            </a:lvl1pPr>
          </a:lstStyle>
          <a:p>
            <a:pPr>
              <a:defRPr/>
            </a:pPr>
            <a:endParaRPr lang="en-US"/>
          </a:p>
        </p:txBody>
      </p:sp>
      <p:sp>
        <p:nvSpPr>
          <p:cNvPr id="9" name="Slide Number Placeholder 6"/>
          <p:cNvSpPr>
            <a:spLocks noGrp="1"/>
          </p:cNvSpPr>
          <p:nvPr>
            <p:ph type="sldNum" sz="quarter" idx="12"/>
          </p:nvPr>
        </p:nvSpPr>
        <p:spPr/>
        <p:txBody>
          <a:bodyPr/>
          <a:lstStyle>
            <a:lvl1pPr>
              <a:defRPr/>
            </a:lvl1pPr>
          </a:lstStyle>
          <a:p>
            <a:pPr>
              <a:defRPr/>
            </a:pPr>
            <a:fld id="{67DE8A00-EEA2-416B-B649-191FBB306FB5}"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Rectangle 4"/>
          <p:cNvSpPr/>
          <p:nvPr/>
        </p:nvSpPr>
        <p:spPr>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ectangle 5"/>
          <p:cNvSpPr/>
          <p:nvPr/>
        </p:nvSpPr>
        <p:spPr bwMode="invGray">
          <a:xfrm>
            <a:off x="2855913" y="0"/>
            <a:ext cx="46037" cy="6858000"/>
          </a:xfrm>
          <a:prstGeom prst="rect">
            <a:avLst/>
          </a:prstGeom>
          <a:solidFill>
            <a:srgbClr val="FFFFFF"/>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1"/>
          <p:cNvSpPr>
            <a:spLocks noGrp="1"/>
          </p:cNvSpPr>
          <p:nvPr>
            <p:ph type="title"/>
          </p:nvPr>
        </p:nvSpPr>
        <p:spPr>
          <a:xfrm>
            <a:off x="164592" y="155448"/>
            <a:ext cx="2525150" cy="978408"/>
          </a:xfrm>
        </p:spPr>
        <p:txBody>
          <a:bodyPr lIns="73152" bIns="0" anchor="b">
            <a:sp3d prstMaterial="matte"/>
          </a:bodyPr>
          <a:lstStyle>
            <a:lvl1pPr algn="l">
              <a:defRPr sz="2000" b="0"/>
            </a:lvl1pPr>
            <a:extLst/>
          </a:lstStyle>
          <a:p>
            <a:r>
              <a:rPr lang="en-US"/>
              <a:t>Click to edit Master title style</a:t>
            </a:r>
          </a:p>
        </p:txBody>
      </p:sp>
      <p:sp>
        <p:nvSpPr>
          <p:cNvPr id="3" name="Picture Placeholder 2"/>
          <p:cNvSpPr>
            <a:spLocks noGrp="1"/>
          </p:cNvSpPr>
          <p:nvPr>
            <p:ph type="pic" idx="1"/>
          </p:nvPr>
        </p:nvSpPr>
        <p:spPr>
          <a:xfrm>
            <a:off x="2903805" y="1484808"/>
            <a:ext cx="6247397" cy="5373192"/>
          </a:xfrm>
          <a:solidFill>
            <a:schemeClr val="bg2">
              <a:shade val="75000"/>
            </a:schemeClr>
          </a:solidFill>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extLst/>
          </a:lstStyle>
          <a:p>
            <a:pPr lvl="0"/>
            <a:r>
              <a:rPr lang="en-US" noProof="0"/>
              <a:t>Click icon to add picture</a:t>
            </a:r>
            <a:endParaRPr lang="en-US" noProof="0" dirty="0"/>
          </a:p>
        </p:txBody>
      </p:sp>
      <p:sp>
        <p:nvSpPr>
          <p:cNvPr id="4" name="Text Placeholder 3"/>
          <p:cNvSpPr>
            <a:spLocks noGrp="1"/>
          </p:cNvSpPr>
          <p:nvPr>
            <p:ph type="body" sz="half" idx="2"/>
          </p:nvPr>
        </p:nvSpPr>
        <p:spPr>
          <a:xfrm>
            <a:off x="164592" y="1728216"/>
            <a:ext cx="2468880" cy="45720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extLst/>
          </a:lstStyle>
          <a:p>
            <a:pPr lvl="0"/>
            <a:r>
              <a:rPr lang="en-US"/>
              <a:t>Click to edit Master text styles</a:t>
            </a:r>
          </a:p>
        </p:txBody>
      </p:sp>
      <p:sp>
        <p:nvSpPr>
          <p:cNvPr id="7" name="Date Placeholder 4"/>
          <p:cNvSpPr>
            <a:spLocks noGrp="1"/>
          </p:cNvSpPr>
          <p:nvPr>
            <p:ph type="dt" sz="half" idx="10"/>
          </p:nvPr>
        </p:nvSpPr>
        <p:spPr>
          <a:xfrm>
            <a:off x="165100" y="1169988"/>
            <a:ext cx="2522538" cy="201612"/>
          </a:xfrm>
        </p:spPr>
        <p:txBody>
          <a:bodyPr/>
          <a:lstStyle>
            <a:lvl1pPr>
              <a:defRPr/>
            </a:lvl1pPr>
          </a:lstStyle>
          <a:p>
            <a:pPr>
              <a:defRPr/>
            </a:pPr>
            <a:fld id="{564B9795-83CB-485A-B110-6450ED28016C}" type="datetimeFigureOut">
              <a:rPr lang="en-US"/>
              <a:pPr>
                <a:defRPr/>
              </a:pPr>
              <a:t>8/1/2017</a:t>
            </a:fld>
            <a:endParaRPr lang="en-US"/>
          </a:p>
        </p:txBody>
      </p:sp>
      <p:sp>
        <p:nvSpPr>
          <p:cNvPr id="8" name="Footer Placeholder 5"/>
          <p:cNvSpPr>
            <a:spLocks noGrp="1"/>
          </p:cNvSpPr>
          <p:nvPr>
            <p:ph type="ftr" sz="quarter" idx="11"/>
          </p:nvPr>
        </p:nvSpPr>
        <p:spPr>
          <a:xfrm>
            <a:off x="3035300" y="1169988"/>
            <a:ext cx="5194300" cy="201612"/>
          </a:xfrm>
        </p:spPr>
        <p:txBody>
          <a:bodyPr/>
          <a:lstStyle>
            <a:lvl1pPr>
              <a:defRPr>
                <a:solidFill>
                  <a:schemeClr val="bg1">
                    <a:shade val="50000"/>
                  </a:schemeClr>
                </a:solidFill>
              </a:defRPr>
            </a:lvl1pPr>
          </a:lstStyle>
          <a:p>
            <a:pPr>
              <a:defRPr/>
            </a:pPr>
            <a:endParaRPr lang="en-US"/>
          </a:p>
        </p:txBody>
      </p:sp>
      <p:sp>
        <p:nvSpPr>
          <p:cNvPr id="9" name="Slide Number Placeholder 6"/>
          <p:cNvSpPr>
            <a:spLocks noGrp="1"/>
          </p:cNvSpPr>
          <p:nvPr>
            <p:ph type="sldNum" sz="quarter" idx="12"/>
          </p:nvPr>
        </p:nvSpPr>
        <p:spPr>
          <a:xfrm>
            <a:off x="8339138" y="1169988"/>
            <a:ext cx="733425" cy="201612"/>
          </a:xfrm>
        </p:spPr>
        <p:txBody>
          <a:bodyPr/>
          <a:lstStyle>
            <a:lvl1pPr>
              <a:defRPr/>
            </a:lvl1pPr>
          </a:lstStyle>
          <a:p>
            <a:pPr>
              <a:defRPr/>
            </a:pPr>
            <a:fld id="{6FC48BD0-5647-4A3D-A18E-D12F8B822E4F}"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10" name="Rectangle 9"/>
          <p:cNvSpPr/>
          <p:nvPr/>
        </p:nvSpPr>
        <p:spPr bwMode="invGray">
          <a:xfrm>
            <a:off x="0" y="1436688"/>
            <a:ext cx="9144000" cy="44450"/>
          </a:xfrm>
          <a:prstGeom prst="rect">
            <a:avLst/>
          </a:prstGeom>
          <a:solidFill>
            <a:srgbClr val="FFFFFF"/>
          </a:solidFill>
          <a:ln w="48000" cap="flat" cmpd="thickThin" algn="ctr">
            <a:noFill/>
            <a:prstDash val="solid"/>
          </a:ln>
          <a:effectLst>
            <a:outerShdw blurRad="31750" dist="10160" dir="5400000" algn="tl" rotWithShape="0">
              <a:srgbClr val="000000">
                <a:alpha val="60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Rectangle 6"/>
          <p:cNvSpPr/>
          <p:nvPr/>
        </p:nvSpPr>
        <p:spPr bwMode="ltGray">
          <a:xfrm>
            <a:off x="0" y="0"/>
            <a:ext cx="9144000" cy="1433513"/>
          </a:xfrm>
          <a:prstGeom prst="rect">
            <a:avLst/>
          </a:prstGeom>
          <a:solidFill>
            <a:srgbClr val="000000"/>
          </a:solidFill>
          <a:ln w="48000" cap="flat" cmpd="thickThin" algn="ctr">
            <a:noFill/>
            <a:prstDash val="solid"/>
          </a:ln>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 name="Title Placeholder 1"/>
          <p:cNvSpPr>
            <a:spLocks noGrp="1"/>
          </p:cNvSpPr>
          <p:nvPr>
            <p:ph type="title"/>
          </p:nvPr>
        </p:nvSpPr>
        <p:spPr>
          <a:xfrm>
            <a:off x="457200" y="152400"/>
            <a:ext cx="8229600" cy="1250950"/>
          </a:xfrm>
          <a:prstGeom prst="rect">
            <a:avLst/>
          </a:prstGeom>
        </p:spPr>
        <p:txBody>
          <a:bodyPr vert="horz" lIns="91440" rIns="45720" rtlCol="0" anchor="ctr">
            <a:normAutofit/>
            <a:scene3d>
              <a:camera prst="orthographicFront"/>
              <a:lightRig rig="threePt" dir="t">
                <a:rot lat="0" lon="0" rev="4800000"/>
              </a:lightRig>
            </a:scene3d>
            <a:sp3d prstMaterial="matte">
              <a:bevelT w="50800" h="10160"/>
            </a:sp3d>
          </a:bodyPr>
          <a:lstStyle/>
          <a:p>
            <a:r>
              <a:rPr lang="en-US"/>
              <a:t>Click to edit Master title style</a:t>
            </a:r>
          </a:p>
        </p:txBody>
      </p:sp>
      <p:sp>
        <p:nvSpPr>
          <p:cNvPr id="1029" name="Text Placeholder 2"/>
          <p:cNvSpPr>
            <a:spLocks noGrp="1"/>
          </p:cNvSpPr>
          <p:nvPr>
            <p:ph type="body" idx="1"/>
          </p:nvPr>
        </p:nvSpPr>
        <p:spPr bwMode="auto">
          <a:xfrm>
            <a:off x="457200" y="1774825"/>
            <a:ext cx="8229600" cy="4625975"/>
          </a:xfrm>
          <a:prstGeom prst="rect">
            <a:avLst/>
          </a:prstGeom>
          <a:noFill/>
          <a:ln w="9525">
            <a:noFill/>
            <a:miter lim="800000"/>
            <a:headEnd/>
            <a:tailEnd/>
          </a:ln>
        </p:spPr>
        <p:txBody>
          <a:bodyPr vert="horz" wrap="square" lIns="54864" tIns="9144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477000"/>
            <a:ext cx="2133600" cy="274638"/>
          </a:xfrm>
          <a:prstGeom prst="rect">
            <a:avLst/>
          </a:prstGeom>
        </p:spPr>
        <p:txBody>
          <a:bodyPr vert="horz" lIns="109728"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073FBF47-E417-4691-9A78-11CD07E9B7B5}" type="datetimeFigureOut">
              <a:rPr lang="en-US"/>
              <a:pPr>
                <a:defRPr/>
              </a:pPr>
              <a:t>8/1/2017</a:t>
            </a:fld>
            <a:endParaRPr lang="en-US"/>
          </a:p>
        </p:txBody>
      </p:sp>
      <p:sp>
        <p:nvSpPr>
          <p:cNvPr id="5" name="Footer Placeholder 4"/>
          <p:cNvSpPr>
            <a:spLocks noGrp="1"/>
          </p:cNvSpPr>
          <p:nvPr>
            <p:ph type="ftr" sz="quarter" idx="3"/>
          </p:nvPr>
        </p:nvSpPr>
        <p:spPr>
          <a:xfrm>
            <a:off x="2640013" y="6477000"/>
            <a:ext cx="5508625" cy="274638"/>
          </a:xfrm>
          <a:prstGeom prst="rect">
            <a:avLst/>
          </a:prstGeom>
        </p:spPr>
        <p:txBody>
          <a:bodyPr vert="horz" lIns="45720" rIns="45720" bIns="0" rtlCol="0" anchor="b"/>
          <a:lstStyle>
            <a:lvl1pPr algn="l" eaLnBrk="1" fontAlgn="auto" latinLnBrk="0" hangingPunct="1">
              <a:spcBef>
                <a:spcPts val="0"/>
              </a:spcBef>
              <a:spcAft>
                <a:spcPts val="0"/>
              </a:spcAft>
              <a:defRPr kumimoji="0" sz="1200">
                <a:solidFill>
                  <a:schemeClr val="tx1">
                    <a:tint val="95000"/>
                  </a:schemeClr>
                </a:solidFill>
                <a:latin typeface="+mn-lt"/>
              </a:defRPr>
            </a:lvl1pPr>
            <a:extLst/>
          </a:lstStyle>
          <a:p>
            <a:pPr>
              <a:defRPr/>
            </a:pPr>
            <a:endParaRPr lang="en-US"/>
          </a:p>
        </p:txBody>
      </p:sp>
      <p:sp>
        <p:nvSpPr>
          <p:cNvPr id="6" name="Slide Number Placeholder 5"/>
          <p:cNvSpPr>
            <a:spLocks noGrp="1"/>
          </p:cNvSpPr>
          <p:nvPr>
            <p:ph type="sldNum" sz="quarter" idx="4"/>
          </p:nvPr>
        </p:nvSpPr>
        <p:spPr>
          <a:xfrm>
            <a:off x="8204200" y="6477000"/>
            <a:ext cx="733425" cy="274638"/>
          </a:xfrm>
          <a:prstGeom prst="rect">
            <a:avLst/>
          </a:prstGeom>
        </p:spPr>
        <p:txBody>
          <a:bodyPr vert="horz" bIns="0" rtlCol="0" anchor="b"/>
          <a:lstStyle>
            <a:lvl1pPr algn="r" eaLnBrk="1" fontAlgn="auto" latinLnBrk="0" hangingPunct="1">
              <a:spcBef>
                <a:spcPts val="0"/>
              </a:spcBef>
              <a:spcAft>
                <a:spcPts val="0"/>
              </a:spcAft>
              <a:defRPr kumimoji="0" sz="1200">
                <a:solidFill>
                  <a:schemeClr val="tx1">
                    <a:tint val="95000"/>
                  </a:schemeClr>
                </a:solidFill>
                <a:latin typeface="+mn-lt"/>
              </a:defRPr>
            </a:lvl1pPr>
            <a:extLst/>
          </a:lstStyle>
          <a:p>
            <a:pPr>
              <a:defRPr/>
            </a:pPr>
            <a:fld id="{9697F387-4FDE-4A1A-9923-C178C4155C4C}" type="slidenum">
              <a:rPr lang="en-US"/>
              <a:pPr>
                <a:defRPr/>
              </a:pPr>
              <a:t>‹#›</a:t>
            </a:fld>
            <a:endParaRPr lang="en-US"/>
          </a:p>
        </p:txBody>
      </p:sp>
    </p:spTree>
  </p:cSld>
  <p:clrMap bg1="dk1" tx1="lt1" bg2="dk2" tx2="lt2" accent1="accent1" accent2="accent2" accent3="accent3" accent4="accent4" accent5="accent5" accent6="accent6" hlink="hlink" folHlink="folHlink"/>
  <p:sldLayoutIdLst>
    <p:sldLayoutId id="2147483811" r:id="rId1"/>
    <p:sldLayoutId id="2147483806" r:id="rId2"/>
    <p:sldLayoutId id="2147483812" r:id="rId3"/>
    <p:sldLayoutId id="2147483807" r:id="rId4"/>
    <p:sldLayoutId id="2147483808" r:id="rId5"/>
    <p:sldLayoutId id="2147483809" r:id="rId6"/>
    <p:sldLayoutId id="2147483813" r:id="rId7"/>
    <p:sldLayoutId id="2147483814" r:id="rId8"/>
    <p:sldLayoutId id="2147483815" r:id="rId9"/>
    <p:sldLayoutId id="2147483810" r:id="rId10"/>
    <p:sldLayoutId id="2147483816" r:id="rId11"/>
  </p:sldLayoutIdLst>
  <p:txStyles>
    <p:titleStyle>
      <a:lvl1pPr algn="l" rtl="0" eaLnBrk="0" fontAlgn="base" hangingPunct="0">
        <a:spcBef>
          <a:spcPct val="0"/>
        </a:spcBef>
        <a:spcAft>
          <a:spcPct val="0"/>
        </a:spcAft>
        <a:defRPr sz="4500" b="1" kern="1200">
          <a:solidFill>
            <a:srgbClr val="DDDDDD"/>
          </a:solidFill>
          <a:latin typeface="+mj-lt"/>
          <a:ea typeface="+mj-ea"/>
          <a:cs typeface="+mj-cs"/>
        </a:defRPr>
      </a:lvl1pPr>
      <a:lvl2pPr algn="l" rtl="0" eaLnBrk="0" fontAlgn="base" hangingPunct="0">
        <a:spcBef>
          <a:spcPct val="0"/>
        </a:spcBef>
        <a:spcAft>
          <a:spcPct val="0"/>
        </a:spcAft>
        <a:defRPr sz="4500" b="1">
          <a:solidFill>
            <a:srgbClr val="DDDDDD"/>
          </a:solidFill>
          <a:latin typeface="Corbel" pitchFamily="34" charset="0"/>
        </a:defRPr>
      </a:lvl2pPr>
      <a:lvl3pPr algn="l" rtl="0" eaLnBrk="0" fontAlgn="base" hangingPunct="0">
        <a:spcBef>
          <a:spcPct val="0"/>
        </a:spcBef>
        <a:spcAft>
          <a:spcPct val="0"/>
        </a:spcAft>
        <a:defRPr sz="4500" b="1">
          <a:solidFill>
            <a:srgbClr val="DDDDDD"/>
          </a:solidFill>
          <a:latin typeface="Corbel" pitchFamily="34" charset="0"/>
        </a:defRPr>
      </a:lvl3pPr>
      <a:lvl4pPr algn="l" rtl="0" eaLnBrk="0" fontAlgn="base" hangingPunct="0">
        <a:spcBef>
          <a:spcPct val="0"/>
        </a:spcBef>
        <a:spcAft>
          <a:spcPct val="0"/>
        </a:spcAft>
        <a:defRPr sz="4500" b="1">
          <a:solidFill>
            <a:srgbClr val="DDDDDD"/>
          </a:solidFill>
          <a:latin typeface="Corbel" pitchFamily="34" charset="0"/>
        </a:defRPr>
      </a:lvl4pPr>
      <a:lvl5pPr algn="l" rtl="0" eaLnBrk="0" fontAlgn="base" hangingPunct="0">
        <a:spcBef>
          <a:spcPct val="0"/>
        </a:spcBef>
        <a:spcAft>
          <a:spcPct val="0"/>
        </a:spcAft>
        <a:defRPr sz="4500" b="1">
          <a:solidFill>
            <a:srgbClr val="DDDDDD"/>
          </a:solidFill>
          <a:latin typeface="Corbel" pitchFamily="34" charset="0"/>
        </a:defRPr>
      </a:lvl5pPr>
      <a:lvl6pPr marL="457200" algn="l" rtl="0" fontAlgn="base">
        <a:spcBef>
          <a:spcPct val="0"/>
        </a:spcBef>
        <a:spcAft>
          <a:spcPct val="0"/>
        </a:spcAft>
        <a:defRPr sz="4500" b="1">
          <a:solidFill>
            <a:srgbClr val="DDDDDD"/>
          </a:solidFill>
          <a:latin typeface="Corbel" pitchFamily="34" charset="0"/>
        </a:defRPr>
      </a:lvl6pPr>
      <a:lvl7pPr marL="914400" algn="l" rtl="0" fontAlgn="base">
        <a:spcBef>
          <a:spcPct val="0"/>
        </a:spcBef>
        <a:spcAft>
          <a:spcPct val="0"/>
        </a:spcAft>
        <a:defRPr sz="4500" b="1">
          <a:solidFill>
            <a:srgbClr val="DDDDDD"/>
          </a:solidFill>
          <a:latin typeface="Corbel" pitchFamily="34" charset="0"/>
        </a:defRPr>
      </a:lvl7pPr>
      <a:lvl8pPr marL="1371600" algn="l" rtl="0" fontAlgn="base">
        <a:spcBef>
          <a:spcPct val="0"/>
        </a:spcBef>
        <a:spcAft>
          <a:spcPct val="0"/>
        </a:spcAft>
        <a:defRPr sz="4500" b="1">
          <a:solidFill>
            <a:srgbClr val="DDDDDD"/>
          </a:solidFill>
          <a:latin typeface="Corbel" pitchFamily="34" charset="0"/>
        </a:defRPr>
      </a:lvl8pPr>
      <a:lvl9pPr marL="1828800" algn="l" rtl="0" fontAlgn="base">
        <a:spcBef>
          <a:spcPct val="0"/>
        </a:spcBef>
        <a:spcAft>
          <a:spcPct val="0"/>
        </a:spcAft>
        <a:defRPr sz="4500" b="1">
          <a:solidFill>
            <a:srgbClr val="DDDDDD"/>
          </a:solidFill>
          <a:latin typeface="Corbel" pitchFamily="34" charset="0"/>
        </a:defRPr>
      </a:lvl9pPr>
      <a:extLst/>
    </p:titleStyle>
    <p:bodyStyle>
      <a:lvl1pPr marL="438150" indent="-319088" algn="l" rtl="0" eaLnBrk="0" fontAlgn="base" hangingPunct="0">
        <a:spcBef>
          <a:spcPct val="0"/>
        </a:spcBef>
        <a:spcAft>
          <a:spcPct val="0"/>
        </a:spcAft>
        <a:buClr>
          <a:schemeClr val="accent1"/>
        </a:buClr>
        <a:buSzPct val="80000"/>
        <a:buFont typeface="Wingdings 2" pitchFamily="18" charset="2"/>
        <a:buChar char=""/>
        <a:defRPr sz="3200" kern="1200">
          <a:solidFill>
            <a:schemeClr val="tx1"/>
          </a:solidFill>
          <a:latin typeface="+mn-lt"/>
          <a:ea typeface="+mn-ea"/>
          <a:cs typeface="+mn-cs"/>
        </a:defRPr>
      </a:lvl1pPr>
      <a:lvl2pPr marL="730250" indent="-273050" algn="l" rtl="0" eaLnBrk="0" fontAlgn="base" hangingPunct="0">
        <a:spcBef>
          <a:spcPct val="20000"/>
        </a:spcBef>
        <a:spcAft>
          <a:spcPct val="0"/>
        </a:spcAft>
        <a:buClr>
          <a:schemeClr val="accent2"/>
        </a:buClr>
        <a:buSzPct val="90000"/>
        <a:buFont typeface="Wingdings" pitchFamily="2" charset="2"/>
        <a:buChar char=""/>
        <a:defRPr sz="2800" kern="1200">
          <a:solidFill>
            <a:schemeClr val="tx1"/>
          </a:solidFill>
          <a:latin typeface="+mn-lt"/>
          <a:ea typeface="+mn-ea"/>
          <a:cs typeface="+mn-cs"/>
        </a:defRPr>
      </a:lvl2pPr>
      <a:lvl3pPr marL="995363" indent="-228600" algn="l" rtl="0" eaLnBrk="0" fontAlgn="base" hangingPunct="0">
        <a:spcBef>
          <a:spcPct val="20000"/>
        </a:spcBef>
        <a:spcAft>
          <a:spcPct val="0"/>
        </a:spcAft>
        <a:buClr>
          <a:srgbClr val="969696"/>
        </a:buClr>
        <a:buFont typeface="Arial" charset="0"/>
        <a:buChar char="▪"/>
        <a:defRPr sz="2400" kern="1200">
          <a:solidFill>
            <a:schemeClr val="tx1"/>
          </a:solidFill>
          <a:latin typeface="+mn-lt"/>
          <a:ea typeface="+mn-ea"/>
          <a:cs typeface="+mn-cs"/>
        </a:defRPr>
      </a:lvl3pPr>
      <a:lvl4pPr marL="1216025" indent="-182563" algn="l" rtl="0" eaLnBrk="0" fontAlgn="base" hangingPunct="0">
        <a:spcBef>
          <a:spcPct val="20000"/>
        </a:spcBef>
        <a:spcAft>
          <a:spcPct val="0"/>
        </a:spcAft>
        <a:buClr>
          <a:srgbClr val="808080"/>
        </a:buClr>
        <a:buFont typeface="Arial" charset="0"/>
        <a:buChar char="▪"/>
        <a:defRPr sz="2000" kern="1200">
          <a:solidFill>
            <a:schemeClr val="tx1"/>
          </a:solidFill>
          <a:latin typeface="+mn-lt"/>
          <a:ea typeface="+mn-ea"/>
          <a:cs typeface="+mn-cs"/>
        </a:defRPr>
      </a:lvl4pPr>
      <a:lvl5pPr marL="1425575" indent="-182563" algn="l" rtl="0" eaLnBrk="0" fontAlgn="base" hangingPunct="0">
        <a:spcBef>
          <a:spcPct val="20000"/>
        </a:spcBef>
        <a:spcAft>
          <a:spcPct val="0"/>
        </a:spcAft>
        <a:buClr>
          <a:srgbClr val="5F5F5F"/>
        </a:buClr>
        <a:buFont typeface="Wingdings 3" pitchFamily="18" charset="2"/>
        <a:buChar char=""/>
        <a:defRPr lang="en-US" sz="2000" kern="1200">
          <a:solidFill>
            <a:schemeClr val="tx1"/>
          </a:solidFill>
          <a:latin typeface="+mn-lt"/>
          <a:ea typeface="+mn-ea"/>
          <a:cs typeface="+mn-cs"/>
        </a:defRPr>
      </a:lvl5pPr>
      <a:lvl6pPr marL="1627632" indent="-182880" algn="l" rtl="0" eaLnBrk="1" latinLnBrk="0" hangingPunct="1">
        <a:spcBef>
          <a:spcPct val="20000"/>
        </a:spcBef>
        <a:buClr>
          <a:schemeClr val="accent6"/>
        </a:buClr>
        <a:buSzPct val="100000"/>
        <a:buFont typeface="Wingdings 2"/>
        <a:buChar char=""/>
        <a:defRPr kumimoji="0" sz="2000" kern="1200">
          <a:solidFill>
            <a:schemeClr val="tx1"/>
          </a:solidFill>
          <a:latin typeface="+mn-lt"/>
          <a:ea typeface="+mn-ea"/>
          <a:cs typeface="+mn-cs"/>
        </a:defRPr>
      </a:lvl6pPr>
      <a:lvl7pPr marL="1828800" indent="-182880" algn="l" rtl="0" eaLnBrk="1" latinLnBrk="0" hangingPunct="1">
        <a:spcBef>
          <a:spcPct val="20000"/>
        </a:spcBef>
        <a:buClr>
          <a:schemeClr val="accent1"/>
        </a:buClr>
        <a:buSzPct val="100000"/>
        <a:buFont typeface="Wingdings 2"/>
        <a:buChar char=""/>
        <a:defRPr kumimoji="0" sz="1800" kern="1200">
          <a:solidFill>
            <a:schemeClr val="tx1"/>
          </a:solidFill>
          <a:latin typeface="+mn-lt"/>
          <a:ea typeface="+mn-ea"/>
          <a:cs typeface="+mn-cs"/>
        </a:defRPr>
      </a:lvl7pPr>
      <a:lvl8pPr marL="2029968" indent="-182880" algn="l" rtl="0" eaLnBrk="1" latinLnBrk="0" hangingPunct="1">
        <a:spcBef>
          <a:spcPct val="20000"/>
        </a:spcBef>
        <a:buClr>
          <a:schemeClr val="accent2"/>
        </a:buClr>
        <a:buFont typeface="Wingdings 2" pitchFamily="18" charset="2"/>
        <a:buChar char=""/>
        <a:defRPr kumimoji="0" sz="1800" kern="1200">
          <a:solidFill>
            <a:schemeClr val="tx1"/>
          </a:solidFill>
          <a:latin typeface="+mn-lt"/>
          <a:ea typeface="+mn-ea"/>
          <a:cs typeface="+mn-cs"/>
        </a:defRPr>
      </a:lvl8pPr>
      <a:lvl9pPr marL="2231136" indent="-182880" algn="l" rtl="0" eaLnBrk="1" latinLnBrk="0" hangingPunct="1">
        <a:spcBef>
          <a:spcPct val="20000"/>
        </a:spcBef>
        <a:buClr>
          <a:schemeClr val="accent3"/>
        </a:buClr>
        <a:buFont typeface="Wingdings 2" pitchFamily="18" charset="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5" descr="sylvan-lake.jpg"/>
          <p:cNvPicPr>
            <a:picLocks noChangeAspect="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2" name="Title 1"/>
          <p:cNvSpPr>
            <a:spLocks noGrp="1"/>
          </p:cNvSpPr>
          <p:nvPr>
            <p:ph type="ctrTitle"/>
          </p:nvPr>
        </p:nvSpPr>
        <p:spPr>
          <a:xfrm>
            <a:off x="762000" y="4648200"/>
            <a:ext cx="8153400" cy="1981200"/>
          </a:xfrm>
        </p:spPr>
        <p:txBody>
          <a:bodyPr>
            <a:normAutofit fontScale="90000"/>
          </a:bodyPr>
          <a:lstStyle/>
          <a:p>
            <a:pPr eaLnBrk="1" fontAlgn="auto" hangingPunct="1">
              <a:spcAft>
                <a:spcPts val="0"/>
              </a:spcAft>
              <a:defRPr/>
            </a:pPr>
            <a:r>
              <a:rPr lang="en-US" dirty="0">
                <a:solidFill>
                  <a:schemeClr val="accent1">
                    <a:satMod val="150000"/>
                  </a:schemeClr>
                </a:solidFill>
              </a:rPr>
              <a:t>Assuring Pharmacy Buyer Input into Hospital-Wide Revenue Integrity Programs</a:t>
            </a:r>
          </a:p>
        </p:txBody>
      </p:sp>
      <p:sp>
        <p:nvSpPr>
          <p:cNvPr id="8196" name="Subtitle 2"/>
          <p:cNvSpPr>
            <a:spLocks noGrp="1"/>
          </p:cNvSpPr>
          <p:nvPr>
            <p:ph type="subTitle" idx="1"/>
          </p:nvPr>
        </p:nvSpPr>
        <p:spPr>
          <a:xfrm>
            <a:off x="0" y="152400"/>
            <a:ext cx="7848600" cy="914400"/>
          </a:xfrm>
        </p:spPr>
        <p:txBody>
          <a:bodyPr/>
          <a:lstStyle/>
          <a:p>
            <a:pPr eaLnBrk="1" hangingPunct="1"/>
            <a:r>
              <a:rPr lang="en-US" sz="5400" b="1" dirty="0">
                <a:solidFill>
                  <a:schemeClr val="bg1"/>
                </a:solidFill>
              </a:rPr>
              <a:t>2017 NPPA Conference</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1"/>
                </a:solidFill>
              </a:rPr>
              <a:t>Billing Codes</a:t>
            </a:r>
          </a:p>
        </p:txBody>
      </p:sp>
      <p:sp>
        <p:nvSpPr>
          <p:cNvPr id="16387" name="Content Placeholder 2"/>
          <p:cNvSpPr>
            <a:spLocks noGrp="1"/>
          </p:cNvSpPr>
          <p:nvPr>
            <p:ph idx="1"/>
          </p:nvPr>
        </p:nvSpPr>
        <p:spPr/>
        <p:txBody>
          <a:bodyPr/>
          <a:lstStyle/>
          <a:p>
            <a:pPr eaLnBrk="1" hangingPunct="1">
              <a:buFont typeface="Wingdings" panose="05000000000000000000" pitchFamily="2" charset="2"/>
              <a:buChar char="q"/>
            </a:pPr>
            <a:endParaRPr lang="en-US" dirty="0"/>
          </a:p>
          <a:p>
            <a:pPr eaLnBrk="1" hangingPunct="1">
              <a:buFont typeface="Wingdings" panose="05000000000000000000" pitchFamily="2" charset="2"/>
              <a:buChar char="q"/>
            </a:pPr>
            <a:r>
              <a:rPr lang="en-US" dirty="0"/>
              <a:t>JW Modifier</a:t>
            </a:r>
          </a:p>
          <a:p>
            <a:pPr lvl="1" eaLnBrk="1" hangingPunct="1">
              <a:buFont typeface="Wingdings" panose="05000000000000000000" pitchFamily="2" charset="2"/>
              <a:buChar char="q"/>
            </a:pPr>
            <a:r>
              <a:rPr lang="en-US" dirty="0"/>
              <a:t> Effective January 1, 2017</a:t>
            </a:r>
          </a:p>
          <a:p>
            <a:pPr lvl="1" eaLnBrk="1" hangingPunct="1">
              <a:buFont typeface="Wingdings" panose="05000000000000000000" pitchFamily="2" charset="2"/>
              <a:buChar char="q"/>
            </a:pPr>
            <a:r>
              <a:rPr lang="en-US" dirty="0"/>
              <a:t> Medicare Part B</a:t>
            </a:r>
          </a:p>
          <a:p>
            <a:pPr lvl="1" eaLnBrk="1" hangingPunct="1">
              <a:buFont typeface="Wingdings" panose="05000000000000000000" pitchFamily="2" charset="2"/>
              <a:buChar char="q"/>
            </a:pPr>
            <a:r>
              <a:rPr lang="en-US" dirty="0"/>
              <a:t>Used for single dose vials or packages</a:t>
            </a:r>
          </a:p>
          <a:p>
            <a:pPr lvl="1" eaLnBrk="1" hangingPunct="1">
              <a:buFont typeface="Wingdings" panose="05000000000000000000" pitchFamily="2" charset="2"/>
              <a:buChar char="q"/>
            </a:pPr>
            <a:r>
              <a:rPr lang="en-US" dirty="0"/>
              <a:t>Example</a:t>
            </a:r>
          </a:p>
          <a:p>
            <a:pPr marL="457200" lvl="1" indent="0" eaLnBrk="1" hangingPunct="1">
              <a:buNone/>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Billing Codes	</a:t>
            </a:r>
          </a:p>
        </p:txBody>
      </p:sp>
      <p:sp>
        <p:nvSpPr>
          <p:cNvPr id="69635" name="Content Placeholder 2"/>
          <p:cNvSpPr>
            <a:spLocks noGrp="1"/>
          </p:cNvSpPr>
          <p:nvPr>
            <p:ph idx="1"/>
          </p:nvPr>
        </p:nvSpPr>
        <p:spPr>
          <a:xfrm>
            <a:off x="152400" y="1524001"/>
            <a:ext cx="8991600" cy="4876800"/>
          </a:xfrm>
        </p:spPr>
        <p:txBody>
          <a:bodyPr/>
          <a:lstStyle/>
          <a:p>
            <a:pPr lvl="1">
              <a:buFont typeface="Wingdings" panose="05000000000000000000" pitchFamily="2" charset="2"/>
              <a:buChar char="q"/>
            </a:pPr>
            <a:r>
              <a:rPr lang="en-US" dirty="0" err="1"/>
              <a:t>JCodes</a:t>
            </a:r>
            <a:r>
              <a:rPr lang="en-US" dirty="0"/>
              <a:t> for Biosimilars</a:t>
            </a:r>
          </a:p>
          <a:p>
            <a:pPr lvl="1">
              <a:buFont typeface="Wingdings" panose="05000000000000000000" pitchFamily="2" charset="2"/>
              <a:buChar char="q"/>
            </a:pPr>
            <a:endParaRPr lang="en-US" dirty="0"/>
          </a:p>
        </p:txBody>
      </p:sp>
      <p:pic>
        <p:nvPicPr>
          <p:cNvPr id="3" name="Picture 2"/>
          <p:cNvPicPr>
            <a:picLocks noChangeAspect="1"/>
          </p:cNvPicPr>
          <p:nvPr/>
        </p:nvPicPr>
        <p:blipFill>
          <a:blip r:embed="rId3"/>
          <a:stretch>
            <a:fillRect/>
          </a:stretch>
        </p:blipFill>
        <p:spPr>
          <a:xfrm>
            <a:off x="0" y="2209800"/>
            <a:ext cx="9144000" cy="4572000"/>
          </a:xfrm>
          <a:prstGeom prst="rect">
            <a:avLst/>
          </a:prstGeom>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Billing Codes	</a:t>
            </a:r>
          </a:p>
        </p:txBody>
      </p:sp>
      <p:sp>
        <p:nvSpPr>
          <p:cNvPr id="70659" name="Content Placeholder 2"/>
          <p:cNvSpPr>
            <a:spLocks noGrp="1"/>
          </p:cNvSpPr>
          <p:nvPr>
            <p:ph idx="1"/>
          </p:nvPr>
        </p:nvSpPr>
        <p:spPr/>
        <p:txBody>
          <a:bodyPr/>
          <a:lstStyle/>
          <a:p>
            <a:pPr marL="119062" indent="0">
              <a:buNone/>
            </a:pPr>
            <a:endParaRPr lang="en-US" dirty="0"/>
          </a:p>
          <a:p>
            <a:pPr>
              <a:buFont typeface="Wingdings" panose="05000000000000000000" pitchFamily="2" charset="2"/>
              <a:buChar char="q"/>
            </a:pPr>
            <a:r>
              <a:rPr lang="en-US" dirty="0" err="1"/>
              <a:t>QCodes</a:t>
            </a:r>
            <a:endParaRPr lang="en-US" dirty="0"/>
          </a:p>
          <a:p>
            <a:pPr lvl="1">
              <a:buFont typeface="Wingdings" panose="05000000000000000000" pitchFamily="2" charset="2"/>
              <a:buChar char="q"/>
            </a:pPr>
            <a:r>
              <a:rPr lang="en-US" dirty="0"/>
              <a:t>Temporary</a:t>
            </a:r>
          </a:p>
          <a:p>
            <a:pPr lvl="1">
              <a:buFont typeface="Wingdings" panose="05000000000000000000" pitchFamily="2" charset="2"/>
              <a:buChar char="q"/>
            </a:pPr>
            <a:r>
              <a:rPr lang="en-US" dirty="0"/>
              <a:t>No permanent </a:t>
            </a:r>
            <a:r>
              <a:rPr lang="en-US" dirty="0" err="1"/>
              <a:t>JCode</a:t>
            </a:r>
            <a:r>
              <a:rPr lang="en-US" dirty="0"/>
              <a:t> Assigned</a:t>
            </a:r>
          </a:p>
          <a:p>
            <a:pPr lvl="1">
              <a:buFont typeface="Wingdings" panose="05000000000000000000" pitchFamily="2" charset="2"/>
              <a:buChar char="q"/>
            </a:pPr>
            <a:r>
              <a:rPr lang="en-US" dirty="0"/>
              <a:t>Some medications have permanent </a:t>
            </a:r>
            <a:r>
              <a:rPr lang="en-US" dirty="0" err="1"/>
              <a:t>Qcode</a:t>
            </a:r>
            <a:endParaRPr lang="en-US" dirty="0"/>
          </a:p>
          <a:p>
            <a:pPr lvl="1">
              <a:buFont typeface="Wingdings" panose="05000000000000000000" pitchFamily="2" charset="2"/>
              <a:buChar char="q"/>
            </a:pP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Billing Codes</a:t>
            </a:r>
            <a:endParaRPr lang="en-US" dirty="0"/>
          </a:p>
        </p:txBody>
      </p:sp>
      <p:pic>
        <p:nvPicPr>
          <p:cNvPr id="4" name="Content Placeholder 3"/>
          <p:cNvPicPr>
            <a:picLocks noGrp="1" noChangeAspect="1"/>
          </p:cNvPicPr>
          <p:nvPr>
            <p:ph idx="1"/>
          </p:nvPr>
        </p:nvPicPr>
        <p:blipFill>
          <a:blip r:embed="rId3"/>
          <a:stretch>
            <a:fillRect/>
          </a:stretch>
        </p:blipFill>
        <p:spPr>
          <a:xfrm>
            <a:off x="76200" y="1676400"/>
            <a:ext cx="8991600" cy="5105399"/>
          </a:xfrm>
          <a:prstGeom prst="rect">
            <a:avLst/>
          </a:prstGeo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Billing Codes</a:t>
            </a:r>
          </a:p>
        </p:txBody>
      </p:sp>
      <p:pic>
        <p:nvPicPr>
          <p:cNvPr id="3" name="Content Placeholder 2"/>
          <p:cNvPicPr>
            <a:picLocks noGrp="1" noChangeAspect="1"/>
          </p:cNvPicPr>
          <p:nvPr>
            <p:ph idx="1"/>
          </p:nvPr>
        </p:nvPicPr>
        <p:blipFill>
          <a:blip r:embed="rId3"/>
          <a:stretch>
            <a:fillRect/>
          </a:stretch>
        </p:blipFill>
        <p:spPr>
          <a:xfrm>
            <a:off x="0" y="1524000"/>
            <a:ext cx="9144000" cy="5333999"/>
          </a:xfrm>
          <a:prstGeom prst="rect">
            <a:avLst/>
          </a:prstGeom>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Dispensing /Billing/Reimbursement</a:t>
            </a:r>
            <a:br>
              <a:rPr lang="en-US" dirty="0"/>
            </a:br>
            <a:r>
              <a:rPr lang="en-US" dirty="0"/>
              <a:t>Cycle </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Dispensing</a:t>
            </a:r>
          </a:p>
          <a:p>
            <a:pPr lvl="1">
              <a:buFont typeface="Wingdings" panose="05000000000000000000" pitchFamily="2" charset="2"/>
              <a:buChar char="q"/>
            </a:pPr>
            <a:r>
              <a:rPr lang="en-US" dirty="0"/>
              <a:t>Order entered on patient profile</a:t>
            </a:r>
          </a:p>
          <a:p>
            <a:pPr lvl="1">
              <a:buFont typeface="Wingdings" panose="05000000000000000000" pitchFamily="2" charset="2"/>
              <a:buChar char="q"/>
            </a:pPr>
            <a:r>
              <a:rPr lang="en-US" dirty="0"/>
              <a:t>Medication is prepared by pharmacy</a:t>
            </a:r>
          </a:p>
          <a:p>
            <a:pPr lvl="1">
              <a:buFont typeface="Wingdings" panose="05000000000000000000" pitchFamily="2" charset="2"/>
              <a:buChar char="q"/>
            </a:pPr>
            <a:r>
              <a:rPr lang="en-US" dirty="0"/>
              <a:t>Medication is administered to patient</a:t>
            </a:r>
          </a:p>
          <a:p>
            <a:pPr lvl="1">
              <a:buFont typeface="Wingdings" panose="05000000000000000000" pitchFamily="2" charset="2"/>
              <a:buChar char="q"/>
            </a:pPr>
            <a:r>
              <a:rPr lang="en-US" dirty="0"/>
              <a:t>All dispensations for that day sit in billing que</a:t>
            </a:r>
          </a:p>
        </p:txBody>
      </p:sp>
    </p:spTree>
    <p:extLst>
      <p:ext uri="{BB962C8B-B14F-4D97-AF65-F5344CB8AC3E}">
        <p14:creationId xmlns:p14="http://schemas.microsoft.com/office/powerpoint/2010/main" val="84688506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Dispensing /Billing/Reimbursement</a:t>
            </a:r>
            <a:br>
              <a:rPr lang="en-US" dirty="0"/>
            </a:br>
            <a:r>
              <a:rPr lang="en-US" dirty="0"/>
              <a:t>Cycle </a:t>
            </a:r>
          </a:p>
        </p:txBody>
      </p:sp>
      <p:pic>
        <p:nvPicPr>
          <p:cNvPr id="4" name="Content Placeholder 3"/>
          <p:cNvPicPr>
            <a:picLocks noGrp="1" noChangeAspect="1"/>
          </p:cNvPicPr>
          <p:nvPr>
            <p:ph idx="1"/>
          </p:nvPr>
        </p:nvPicPr>
        <p:blipFill>
          <a:blip r:embed="rId2"/>
          <a:stretch>
            <a:fillRect/>
          </a:stretch>
        </p:blipFill>
        <p:spPr>
          <a:xfrm>
            <a:off x="76200" y="1600200"/>
            <a:ext cx="9067800" cy="5181599"/>
          </a:xfrm>
          <a:prstGeom prst="rect">
            <a:avLst/>
          </a:prstGeom>
        </p:spPr>
      </p:pic>
    </p:spTree>
    <p:extLst>
      <p:ext uri="{BB962C8B-B14F-4D97-AF65-F5344CB8AC3E}">
        <p14:creationId xmlns:p14="http://schemas.microsoft.com/office/powerpoint/2010/main" val="95634179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Dispensing /Billing/Reimbursement</a:t>
            </a:r>
            <a:br>
              <a:rPr lang="en-US" dirty="0"/>
            </a:br>
            <a:r>
              <a:rPr lang="en-US" dirty="0"/>
              <a:t>Cycle </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Billing</a:t>
            </a:r>
          </a:p>
          <a:p>
            <a:pPr lvl="1">
              <a:buFont typeface="Wingdings" panose="05000000000000000000" pitchFamily="2" charset="2"/>
              <a:buChar char="q"/>
            </a:pPr>
            <a:r>
              <a:rPr lang="en-US" dirty="0"/>
              <a:t> Billing charges are release from que</a:t>
            </a:r>
          </a:p>
          <a:p>
            <a:pPr lvl="1">
              <a:buFont typeface="Wingdings" panose="05000000000000000000" pitchFamily="2" charset="2"/>
              <a:buChar char="q"/>
            </a:pPr>
            <a:r>
              <a:rPr lang="en-US" dirty="0"/>
              <a:t>Charges flow to the </a:t>
            </a:r>
            <a:r>
              <a:rPr lang="en-US" dirty="0" err="1"/>
              <a:t>chargemaster</a:t>
            </a:r>
            <a:endParaRPr lang="en-US" dirty="0"/>
          </a:p>
          <a:p>
            <a:pPr lvl="1">
              <a:buFont typeface="Wingdings" panose="05000000000000000000" pitchFamily="2" charset="2"/>
              <a:buChar char="q"/>
            </a:pPr>
            <a:r>
              <a:rPr lang="en-US" dirty="0"/>
              <a:t>Charges are held in </a:t>
            </a:r>
            <a:r>
              <a:rPr lang="en-US" dirty="0" err="1"/>
              <a:t>chargemaster</a:t>
            </a:r>
            <a:r>
              <a:rPr lang="en-US" dirty="0"/>
              <a:t> until bill is ready to be generated</a:t>
            </a:r>
          </a:p>
          <a:p>
            <a:pPr lvl="1">
              <a:buFont typeface="Wingdings" panose="05000000000000000000" pitchFamily="2" charset="2"/>
              <a:buChar char="q"/>
            </a:pPr>
            <a:r>
              <a:rPr lang="en-US" dirty="0"/>
              <a:t>Bill </a:t>
            </a:r>
            <a:r>
              <a:rPr lang="en-US" dirty="0" smtClean="0"/>
              <a:t>is </a:t>
            </a:r>
            <a:r>
              <a:rPr lang="en-US" dirty="0"/>
              <a:t>generated </a:t>
            </a:r>
          </a:p>
          <a:p>
            <a:pPr lvl="1">
              <a:buFont typeface="Wingdings" panose="05000000000000000000" pitchFamily="2" charset="2"/>
              <a:buChar char="q"/>
            </a:pPr>
            <a:r>
              <a:rPr lang="en-US" dirty="0"/>
              <a:t>Bill if filed electronically to payor</a:t>
            </a:r>
          </a:p>
        </p:txBody>
      </p:sp>
    </p:spTree>
    <p:extLst>
      <p:ext uri="{BB962C8B-B14F-4D97-AF65-F5344CB8AC3E}">
        <p14:creationId xmlns:p14="http://schemas.microsoft.com/office/powerpoint/2010/main" val="297224586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Dispensing /Billing/Reimbursement</a:t>
            </a:r>
            <a:br>
              <a:rPr lang="en-US" dirty="0"/>
            </a:br>
            <a:r>
              <a:rPr lang="en-US" dirty="0"/>
              <a:t>Cycle </a:t>
            </a:r>
            <a:endParaRPr lang="en-US" dirty="0">
              <a:solidFill>
                <a:schemeClr val="tx1"/>
              </a:solidFill>
            </a:endParaRP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Reimbursement</a:t>
            </a:r>
          </a:p>
          <a:p>
            <a:pPr lvl="1">
              <a:buFont typeface="Wingdings" panose="05000000000000000000" pitchFamily="2" charset="2"/>
              <a:buChar char="q"/>
            </a:pPr>
            <a:r>
              <a:rPr lang="en-US" dirty="0"/>
              <a:t>Inpatient </a:t>
            </a:r>
            <a:r>
              <a:rPr lang="en-US" dirty="0" smtClean="0"/>
              <a:t>versus </a:t>
            </a:r>
            <a:r>
              <a:rPr lang="en-US" dirty="0"/>
              <a:t>outpatient </a:t>
            </a:r>
          </a:p>
          <a:p>
            <a:pPr lvl="2">
              <a:buFont typeface="Wingdings" panose="05000000000000000000" pitchFamily="2" charset="2"/>
              <a:buChar char="q"/>
            </a:pPr>
            <a:r>
              <a:rPr lang="en-US" dirty="0"/>
              <a:t>DRG </a:t>
            </a:r>
            <a:r>
              <a:rPr lang="en-US" dirty="0" smtClean="0"/>
              <a:t> or fixed reimbursement vs </a:t>
            </a:r>
            <a:r>
              <a:rPr lang="en-US" dirty="0"/>
              <a:t>separately billable</a:t>
            </a:r>
          </a:p>
          <a:p>
            <a:pPr lvl="1">
              <a:buFont typeface="Wingdings" panose="05000000000000000000" pitchFamily="2" charset="2"/>
              <a:buChar char="q"/>
            </a:pPr>
            <a:r>
              <a:rPr lang="en-US" dirty="0"/>
              <a:t>Parts of an EOB</a:t>
            </a:r>
          </a:p>
          <a:p>
            <a:pPr lvl="2">
              <a:buFont typeface="Wingdings" panose="05000000000000000000" pitchFamily="2" charset="2"/>
              <a:buChar char="q"/>
            </a:pPr>
            <a:r>
              <a:rPr lang="en-US" dirty="0" smtClean="0"/>
              <a:t>Billed amount</a:t>
            </a:r>
            <a:endParaRPr lang="en-US" dirty="0"/>
          </a:p>
          <a:p>
            <a:pPr lvl="2">
              <a:buFont typeface="Wingdings" panose="05000000000000000000" pitchFamily="2" charset="2"/>
              <a:buChar char="q"/>
            </a:pPr>
            <a:r>
              <a:rPr lang="en-US" dirty="0" smtClean="0"/>
              <a:t>Allowed amount</a:t>
            </a:r>
            <a:endParaRPr lang="en-US" dirty="0"/>
          </a:p>
          <a:p>
            <a:pPr lvl="2">
              <a:buFont typeface="Wingdings" panose="05000000000000000000" pitchFamily="2" charset="2"/>
              <a:buChar char="q"/>
            </a:pPr>
            <a:r>
              <a:rPr lang="en-US" dirty="0" smtClean="0"/>
              <a:t>Paid amount</a:t>
            </a:r>
          </a:p>
          <a:p>
            <a:pPr lvl="2">
              <a:buFont typeface="Wingdings" panose="05000000000000000000" pitchFamily="2" charset="2"/>
              <a:buChar char="q"/>
            </a:pPr>
            <a:r>
              <a:rPr lang="en-US" dirty="0"/>
              <a:t> </a:t>
            </a:r>
            <a:r>
              <a:rPr lang="en-US" dirty="0" smtClean="0"/>
              <a:t>Copay amount (maybe)</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0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2000"/>
                                        <p:tgtEl>
                                          <p:spTgt spid="3">
                                            <p:txEl>
                                              <p:pRg st="1" end="1"/>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fade">
                                      <p:cBhvr>
                                        <p:cTn id="13" dur="2000"/>
                                        <p:tgtEl>
                                          <p:spTgt spid="3">
                                            <p:txEl>
                                              <p:pRg st="2" end="2"/>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fade">
                                      <p:cBhvr>
                                        <p:cTn id="16" dur="2000"/>
                                        <p:tgtEl>
                                          <p:spTgt spid="3">
                                            <p:txEl>
                                              <p:pRg st="3" end="3"/>
                                            </p:txEl>
                                          </p:spTgt>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fade">
                                      <p:cBhvr>
                                        <p:cTn id="19" dur="2000"/>
                                        <p:tgtEl>
                                          <p:spTgt spid="3">
                                            <p:txEl>
                                              <p:pRg st="4" end="4"/>
                                            </p:txEl>
                                          </p:spTgt>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3">
                                            <p:txEl>
                                              <p:pRg st="5" end="5"/>
                                            </p:txEl>
                                          </p:spTgt>
                                        </p:tgtEl>
                                        <p:attrNameLst>
                                          <p:attrName>style.visibility</p:attrName>
                                        </p:attrNameLst>
                                      </p:cBhvr>
                                      <p:to>
                                        <p:strVal val="visible"/>
                                      </p:to>
                                    </p:set>
                                    <p:animEffect transition="in" filter="fade">
                                      <p:cBhvr>
                                        <p:cTn id="22" dur="2000"/>
                                        <p:tgtEl>
                                          <p:spTgt spid="3">
                                            <p:txEl>
                                              <p:pRg st="5" end="5"/>
                                            </p:txEl>
                                          </p:spTgt>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Effect transition="in" filter="fade">
                                      <p:cBhvr>
                                        <p:cTn id="25" dur="2000"/>
                                        <p:tgtEl>
                                          <p:spTgt spid="3">
                                            <p:txEl>
                                              <p:pRg st="6" end="6"/>
                                            </p:txEl>
                                          </p:spTgt>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xEl>
                                              <p:pRg st="7" end="7"/>
                                            </p:txEl>
                                          </p:spTgt>
                                        </p:tgtEl>
                                        <p:attrNameLst>
                                          <p:attrName>style.visibility</p:attrName>
                                        </p:attrNameLst>
                                      </p:cBhvr>
                                      <p:to>
                                        <p:strVal val="visible"/>
                                      </p:to>
                                    </p:set>
                                    <p:animEffect transition="in" filter="fade">
                                      <p:cBhvr>
                                        <p:cTn id="28" dur="20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Dispensing /Billing/Reimbursement</a:t>
            </a:r>
            <a:br>
              <a:rPr lang="en-US" dirty="0"/>
            </a:br>
            <a:r>
              <a:rPr lang="en-US" dirty="0"/>
              <a:t>Cycle </a:t>
            </a:r>
            <a:endParaRPr lang="en-US" dirty="0">
              <a:solidFill>
                <a:schemeClr val="tx1"/>
              </a:solidFill>
            </a:endParaRPr>
          </a:p>
        </p:txBody>
      </p:sp>
      <p:pic>
        <p:nvPicPr>
          <p:cNvPr id="4" name="Content Placeholder 3"/>
          <p:cNvPicPr>
            <a:picLocks noGrp="1" noChangeAspect="1"/>
          </p:cNvPicPr>
          <p:nvPr>
            <p:ph idx="1"/>
          </p:nvPr>
        </p:nvPicPr>
        <p:blipFill>
          <a:blip r:embed="rId3"/>
          <a:stretch>
            <a:fillRect/>
          </a:stretch>
        </p:blipFill>
        <p:spPr>
          <a:xfrm>
            <a:off x="76200" y="1447800"/>
            <a:ext cx="8839200" cy="5410199"/>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04800" y="533400"/>
            <a:ext cx="8610600" cy="3662541"/>
          </a:xfrm>
          <a:prstGeom prst="rect">
            <a:avLst/>
          </a:prstGeom>
          <a:noFill/>
        </p:spPr>
        <p:txBody>
          <a:bodyPr>
            <a:spAutoFit/>
          </a:bodyPr>
          <a:lstStyle/>
          <a:p>
            <a:pPr algn="ctr" fontAlgn="auto">
              <a:spcBef>
                <a:spcPts val="0"/>
              </a:spcBef>
              <a:spcAft>
                <a:spcPts val="0"/>
              </a:spcAft>
              <a:defRPr/>
            </a:pPr>
            <a:r>
              <a:rPr lang="en-US" sz="4000" dirty="0">
                <a:latin typeface="+mn-lt"/>
              </a:rPr>
              <a:t>Learning Objectives</a:t>
            </a:r>
          </a:p>
          <a:p>
            <a:pPr fontAlgn="auto">
              <a:spcBef>
                <a:spcPts val="0"/>
              </a:spcBef>
              <a:spcAft>
                <a:spcPts val="0"/>
              </a:spcAft>
              <a:defRPr/>
            </a:pPr>
            <a:endParaRPr lang="en-US" sz="2400" dirty="0">
              <a:latin typeface="+mn-lt"/>
            </a:endParaRPr>
          </a:p>
          <a:p>
            <a:pPr marL="457200" indent="-457200" fontAlgn="auto">
              <a:spcBef>
                <a:spcPts val="0"/>
              </a:spcBef>
              <a:spcAft>
                <a:spcPts val="0"/>
              </a:spcAft>
              <a:buFont typeface="Wingdings" panose="05000000000000000000" pitchFamily="2" charset="2"/>
              <a:buChar char="q"/>
              <a:defRPr/>
            </a:pPr>
            <a:r>
              <a:rPr lang="en-US" sz="2400" dirty="0">
                <a:latin typeface="+mn-lt"/>
              </a:rPr>
              <a:t>Describe the variety of different healthcare billing codes</a:t>
            </a:r>
          </a:p>
          <a:p>
            <a:pPr marL="457200" indent="-457200" fontAlgn="auto">
              <a:spcBef>
                <a:spcPts val="0"/>
              </a:spcBef>
              <a:spcAft>
                <a:spcPts val="0"/>
              </a:spcAft>
              <a:buFont typeface="Wingdings" panose="05000000000000000000" pitchFamily="2" charset="2"/>
              <a:buChar char="q"/>
              <a:defRPr/>
            </a:pPr>
            <a:endParaRPr lang="en-US" sz="2400" dirty="0">
              <a:latin typeface="+mn-lt"/>
            </a:endParaRPr>
          </a:p>
          <a:p>
            <a:pPr marL="457200" indent="-457200" fontAlgn="auto">
              <a:spcBef>
                <a:spcPts val="0"/>
              </a:spcBef>
              <a:spcAft>
                <a:spcPts val="0"/>
              </a:spcAft>
              <a:buFont typeface="Wingdings" panose="05000000000000000000" pitchFamily="2" charset="2"/>
              <a:buChar char="q"/>
              <a:defRPr/>
            </a:pPr>
            <a:r>
              <a:rPr lang="en-US" sz="2400" dirty="0">
                <a:latin typeface="+mn-lt"/>
              </a:rPr>
              <a:t>Classify the parts of an “EOB” (Explanation of Benefits)</a:t>
            </a:r>
          </a:p>
          <a:p>
            <a:pPr marL="457200" indent="-457200" fontAlgn="auto">
              <a:spcBef>
                <a:spcPts val="0"/>
              </a:spcBef>
              <a:spcAft>
                <a:spcPts val="0"/>
              </a:spcAft>
              <a:buFont typeface="Wingdings" panose="05000000000000000000" pitchFamily="2" charset="2"/>
              <a:buChar char="q"/>
              <a:defRPr/>
            </a:pPr>
            <a:endParaRPr lang="en-US" sz="2400" dirty="0">
              <a:latin typeface="+mn-lt"/>
            </a:endParaRPr>
          </a:p>
          <a:p>
            <a:pPr marL="457200" indent="-457200" fontAlgn="auto">
              <a:spcBef>
                <a:spcPts val="0"/>
              </a:spcBef>
              <a:spcAft>
                <a:spcPts val="0"/>
              </a:spcAft>
              <a:buFont typeface="Wingdings" panose="05000000000000000000" pitchFamily="2" charset="2"/>
              <a:buChar char="q"/>
              <a:defRPr/>
            </a:pPr>
            <a:r>
              <a:rPr lang="en-US" sz="2400" dirty="0">
                <a:latin typeface="+mn-lt"/>
              </a:rPr>
              <a:t>Explain the dispensing/billing/reimbursement cycle.</a:t>
            </a:r>
          </a:p>
          <a:p>
            <a:pPr marL="457200" indent="-457200" fontAlgn="auto">
              <a:spcBef>
                <a:spcPts val="0"/>
              </a:spcBef>
              <a:spcAft>
                <a:spcPts val="0"/>
              </a:spcAft>
              <a:buFont typeface="Wingdings" panose="05000000000000000000" pitchFamily="2" charset="2"/>
              <a:buChar char="q"/>
              <a:defRPr/>
            </a:pPr>
            <a:endParaRPr lang="en-US" sz="2400" dirty="0">
              <a:latin typeface="+mn-lt"/>
            </a:endParaRPr>
          </a:p>
          <a:p>
            <a:pPr fontAlgn="auto">
              <a:spcBef>
                <a:spcPts val="0"/>
              </a:spcBef>
              <a:spcAft>
                <a:spcPts val="0"/>
              </a:spcAft>
              <a:defRPr/>
            </a:pPr>
            <a:endParaRPr lang="en-US" sz="2400" dirty="0">
              <a:latin typeface="+mn-lt"/>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Dispensing /Billing/Reimbursement</a:t>
            </a:r>
            <a:br>
              <a:rPr lang="en-US" dirty="0"/>
            </a:br>
            <a:r>
              <a:rPr lang="en-US" dirty="0"/>
              <a:t>Cycle </a:t>
            </a:r>
          </a:p>
        </p:txBody>
      </p:sp>
      <p:pic>
        <p:nvPicPr>
          <p:cNvPr id="6" name="Content Placeholder 5"/>
          <p:cNvPicPr>
            <a:picLocks noGrp="1" noChangeAspect="1"/>
          </p:cNvPicPr>
          <p:nvPr>
            <p:ph idx="1"/>
          </p:nvPr>
        </p:nvPicPr>
        <p:blipFill>
          <a:blip r:embed="rId2"/>
          <a:stretch>
            <a:fillRect/>
          </a:stretch>
        </p:blipFill>
        <p:spPr>
          <a:xfrm>
            <a:off x="93306" y="1600200"/>
            <a:ext cx="8974494" cy="762000"/>
          </a:xfrm>
          <a:prstGeom prst="rect">
            <a:avLst/>
          </a:prstGeom>
        </p:spPr>
      </p:pic>
      <p:pic>
        <p:nvPicPr>
          <p:cNvPr id="7" name="Picture 6"/>
          <p:cNvPicPr>
            <a:picLocks noChangeAspect="1"/>
          </p:cNvPicPr>
          <p:nvPr/>
        </p:nvPicPr>
        <p:blipFill>
          <a:blip r:embed="rId3"/>
          <a:stretch>
            <a:fillRect/>
          </a:stretch>
        </p:blipFill>
        <p:spPr>
          <a:xfrm>
            <a:off x="84753" y="2286000"/>
            <a:ext cx="8991600" cy="3352800"/>
          </a:xfrm>
          <a:prstGeom prst="rect">
            <a:avLst/>
          </a:prstGeom>
        </p:spPr>
      </p:pic>
    </p:spTree>
    <p:extLst>
      <p:ext uri="{BB962C8B-B14F-4D97-AF65-F5344CB8AC3E}">
        <p14:creationId xmlns:p14="http://schemas.microsoft.com/office/powerpoint/2010/main" val="9434468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Buyer Involvement</a:t>
            </a:r>
          </a:p>
        </p:txBody>
      </p:sp>
      <p:sp>
        <p:nvSpPr>
          <p:cNvPr id="3" name="Content Placeholder 2"/>
          <p:cNvSpPr>
            <a:spLocks noGrp="1"/>
          </p:cNvSpPr>
          <p:nvPr>
            <p:ph idx="1"/>
          </p:nvPr>
        </p:nvSpPr>
        <p:spPr/>
        <p:txBody>
          <a:bodyPr/>
          <a:lstStyle/>
          <a:p>
            <a:pPr>
              <a:buFont typeface="Wingdings" panose="05000000000000000000" pitchFamily="2" charset="2"/>
              <a:buChar char="q"/>
            </a:pPr>
            <a:r>
              <a:rPr lang="en-US" dirty="0"/>
              <a:t>Buyer Involvement</a:t>
            </a:r>
          </a:p>
          <a:p>
            <a:pPr lvl="1">
              <a:buFont typeface="Wingdings" panose="05000000000000000000" pitchFamily="2" charset="2"/>
              <a:buChar char="q"/>
            </a:pPr>
            <a:r>
              <a:rPr lang="en-US" dirty="0"/>
              <a:t>Can help verify reimbursement </a:t>
            </a:r>
          </a:p>
          <a:p>
            <a:pPr lvl="1">
              <a:buFont typeface="Wingdings" panose="05000000000000000000" pitchFamily="2" charset="2"/>
              <a:buChar char="q"/>
            </a:pPr>
            <a:r>
              <a:rPr lang="en-US" dirty="0"/>
              <a:t>Can verify correct billing to insurance</a:t>
            </a:r>
          </a:p>
          <a:p>
            <a:pPr lvl="1">
              <a:buFont typeface="Wingdings" panose="05000000000000000000" pitchFamily="2" charset="2"/>
              <a:buChar char="q"/>
            </a:pPr>
            <a:r>
              <a:rPr lang="en-US" dirty="0"/>
              <a:t>Can verify correct </a:t>
            </a:r>
            <a:r>
              <a:rPr lang="en-US" dirty="0" smtClean="0"/>
              <a:t>CPT codes on </a:t>
            </a:r>
            <a:r>
              <a:rPr lang="en-US" dirty="0"/>
              <a:t>pharmacy side and </a:t>
            </a:r>
            <a:r>
              <a:rPr lang="en-US" dirty="0" err="1"/>
              <a:t>chargemaster</a:t>
            </a:r>
            <a:r>
              <a:rPr lang="en-US" dirty="0"/>
              <a:t> </a:t>
            </a:r>
            <a:r>
              <a:rPr lang="en-US" dirty="0" smtClean="0"/>
              <a:t>side</a:t>
            </a:r>
          </a:p>
          <a:p>
            <a:pPr lvl="1">
              <a:buFont typeface="Wingdings" panose="05000000000000000000" pitchFamily="2" charset="2"/>
              <a:buChar char="q"/>
            </a:pPr>
            <a:r>
              <a:rPr lang="en-US" dirty="0" smtClean="0"/>
              <a:t>Verify dose/billing multiplier on pharmacy or </a:t>
            </a:r>
            <a:r>
              <a:rPr lang="en-US" dirty="0" err="1" smtClean="0"/>
              <a:t>chargemaster</a:t>
            </a:r>
            <a:endParaRPr lang="en-US" dirty="0"/>
          </a:p>
        </p:txBody>
      </p:sp>
    </p:spTree>
    <p:extLst>
      <p:ext uri="{BB962C8B-B14F-4D97-AF65-F5344CB8AC3E}">
        <p14:creationId xmlns:p14="http://schemas.microsoft.com/office/powerpoint/2010/main" val="34083400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p:txBody>
          <a:bodyPr/>
          <a:lstStyle/>
          <a:p>
            <a:pPr marL="119062" indent="0">
              <a:buNone/>
            </a:pPr>
            <a:r>
              <a:rPr lang="en-US" dirty="0"/>
              <a:t>Should a JW Modifier be used on a </a:t>
            </a:r>
            <a:r>
              <a:rPr lang="en-US" dirty="0" err="1"/>
              <a:t>multidose</a:t>
            </a:r>
            <a:r>
              <a:rPr lang="en-US" dirty="0"/>
              <a:t> vial?</a:t>
            </a:r>
          </a:p>
          <a:p>
            <a:pPr marL="119062" indent="0">
              <a:buNone/>
            </a:pPr>
            <a:endParaRPr lang="en-US" dirty="0"/>
          </a:p>
          <a:p>
            <a:pPr marL="119062" indent="0">
              <a:buNone/>
            </a:pPr>
            <a:r>
              <a:rPr lang="en-US" dirty="0"/>
              <a:t>No</a:t>
            </a:r>
          </a:p>
        </p:txBody>
      </p:sp>
    </p:spTree>
    <p:extLst>
      <p:ext uri="{BB962C8B-B14F-4D97-AF65-F5344CB8AC3E}">
        <p14:creationId xmlns:p14="http://schemas.microsoft.com/office/powerpoint/2010/main" val="286519950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Question #2</a:t>
            </a:r>
          </a:p>
        </p:txBody>
      </p:sp>
      <p:sp>
        <p:nvSpPr>
          <p:cNvPr id="3" name="Content Placeholder 2"/>
          <p:cNvSpPr>
            <a:spLocks noGrp="1"/>
          </p:cNvSpPr>
          <p:nvPr>
            <p:ph idx="1"/>
          </p:nvPr>
        </p:nvSpPr>
        <p:spPr/>
        <p:txBody>
          <a:bodyPr/>
          <a:lstStyle/>
          <a:p>
            <a:pPr marL="119062" indent="0">
              <a:buNone/>
            </a:pPr>
            <a:r>
              <a:rPr lang="en-US" dirty="0" err="1"/>
              <a:t>JCode</a:t>
            </a:r>
            <a:r>
              <a:rPr lang="en-US" dirty="0"/>
              <a:t> J9355 is billed to payors per 10mg. If a patients dose was 146mg how many </a:t>
            </a:r>
            <a:r>
              <a:rPr lang="en-US" dirty="0" err="1"/>
              <a:t>JCodes</a:t>
            </a:r>
            <a:r>
              <a:rPr lang="en-US" dirty="0"/>
              <a:t> should be billed?</a:t>
            </a:r>
          </a:p>
          <a:p>
            <a:pPr marL="119062" indent="0">
              <a:buNone/>
            </a:pPr>
            <a:endParaRPr lang="en-US" dirty="0"/>
          </a:p>
          <a:p>
            <a:pPr marL="119062" indent="0">
              <a:buNone/>
            </a:pPr>
            <a:r>
              <a:rPr lang="en-US" dirty="0"/>
              <a:t>15</a:t>
            </a:r>
          </a:p>
        </p:txBody>
      </p:sp>
    </p:spTree>
    <p:extLst>
      <p:ext uri="{BB962C8B-B14F-4D97-AF65-F5344CB8AC3E}">
        <p14:creationId xmlns:p14="http://schemas.microsoft.com/office/powerpoint/2010/main" val="18699995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p:txBody>
          <a:bodyPr/>
          <a:lstStyle/>
          <a:p>
            <a:pPr marL="119062" indent="0">
              <a:buNone/>
            </a:pPr>
            <a:r>
              <a:rPr lang="en-US" dirty="0" err="1"/>
              <a:t>Qcodes</a:t>
            </a:r>
            <a:r>
              <a:rPr lang="en-US" dirty="0"/>
              <a:t> are </a:t>
            </a:r>
            <a:r>
              <a:rPr lang="en-US" dirty="0" smtClean="0"/>
              <a:t>permanent </a:t>
            </a:r>
            <a:r>
              <a:rPr lang="en-US" dirty="0"/>
              <a:t>billing codes?</a:t>
            </a:r>
          </a:p>
          <a:p>
            <a:pPr marL="119062" indent="0">
              <a:buNone/>
            </a:pPr>
            <a:endParaRPr lang="en-US" dirty="0"/>
          </a:p>
          <a:p>
            <a:pPr marL="119062" indent="0">
              <a:buNone/>
            </a:pPr>
            <a:r>
              <a:rPr lang="en-US" dirty="0"/>
              <a:t>No</a:t>
            </a:r>
          </a:p>
        </p:txBody>
      </p:sp>
    </p:spTree>
    <p:extLst>
      <p:ext uri="{BB962C8B-B14F-4D97-AF65-F5344CB8AC3E}">
        <p14:creationId xmlns:p14="http://schemas.microsoft.com/office/powerpoint/2010/main" val="16024928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solidFill>
                  <a:schemeClr val="tx1"/>
                </a:solidFill>
              </a:rPr>
              <a:t>Contact Information</a:t>
            </a:r>
          </a:p>
        </p:txBody>
      </p:sp>
      <p:sp>
        <p:nvSpPr>
          <p:cNvPr id="3" name="Content Placeholder 2"/>
          <p:cNvSpPr>
            <a:spLocks noGrp="1"/>
          </p:cNvSpPr>
          <p:nvPr>
            <p:ph idx="1"/>
          </p:nvPr>
        </p:nvSpPr>
        <p:spPr/>
        <p:txBody>
          <a:bodyPr/>
          <a:lstStyle/>
          <a:p>
            <a:pPr>
              <a:buFont typeface="Wingdings 2" pitchFamily="18" charset="2"/>
              <a:buNone/>
              <a:defRPr/>
            </a:pPr>
            <a:r>
              <a:rPr lang="en-US" dirty="0"/>
              <a:t>Paula Herrera, MBA, </a:t>
            </a:r>
            <a:r>
              <a:rPr lang="en-US" dirty="0" err="1"/>
              <a:t>CPhT</a:t>
            </a:r>
            <a:endParaRPr lang="en-US" dirty="0"/>
          </a:p>
          <a:p>
            <a:pPr>
              <a:buFont typeface="Wingdings 2" pitchFamily="18" charset="2"/>
              <a:buNone/>
              <a:defRPr/>
            </a:pPr>
            <a:r>
              <a:rPr lang="en-US" dirty="0"/>
              <a:t>Business Support </a:t>
            </a:r>
            <a:r>
              <a:rPr lang="en-US" dirty="0" err="1"/>
              <a:t>Supervsior</a:t>
            </a:r>
            <a:endParaRPr lang="en-US" dirty="0"/>
          </a:p>
          <a:p>
            <a:pPr>
              <a:buFont typeface="Wingdings 2" pitchFamily="18" charset="2"/>
              <a:buNone/>
              <a:defRPr/>
            </a:pPr>
            <a:r>
              <a:rPr lang="en-US" dirty="0"/>
              <a:t>Rapid City Regional Hospital</a:t>
            </a:r>
          </a:p>
          <a:p>
            <a:pPr>
              <a:buFont typeface="Wingdings 2" pitchFamily="18" charset="2"/>
              <a:buNone/>
              <a:defRPr/>
            </a:pPr>
            <a:r>
              <a:rPr lang="en-US" dirty="0"/>
              <a:t>Email: </a:t>
            </a:r>
            <a:r>
              <a:rPr lang="en-US" dirty="0">
                <a:solidFill>
                  <a:schemeClr val="tx1">
                    <a:lumMod val="95000"/>
                  </a:schemeClr>
                </a:solidFill>
              </a:rPr>
              <a:t>pherrera@regionalhealth.org</a:t>
            </a:r>
          </a:p>
          <a:p>
            <a:pPr>
              <a:buFont typeface="Wingdings 2" pitchFamily="18" charset="2"/>
              <a:buNone/>
              <a:defRPr/>
            </a:pPr>
            <a:r>
              <a:rPr lang="en-US" dirty="0"/>
              <a:t>Phone: 605-755-8199</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eaLnBrk="1" fontAlgn="auto" hangingPunct="1">
              <a:spcAft>
                <a:spcPts val="0"/>
              </a:spcAft>
              <a:defRPr/>
            </a:pPr>
            <a:r>
              <a:rPr lang="en-US" dirty="0">
                <a:solidFill>
                  <a:schemeClr val="tx1"/>
                </a:solidFill>
              </a:rPr>
              <a:t>Background on Revenue Integrity</a:t>
            </a:r>
          </a:p>
        </p:txBody>
      </p:sp>
      <p:sp>
        <p:nvSpPr>
          <p:cNvPr id="15363" name="Content Placeholder 2"/>
          <p:cNvSpPr>
            <a:spLocks noGrp="1"/>
          </p:cNvSpPr>
          <p:nvPr>
            <p:ph idx="1"/>
          </p:nvPr>
        </p:nvSpPr>
        <p:spPr/>
        <p:txBody>
          <a:bodyPr/>
          <a:lstStyle/>
          <a:p>
            <a:pPr eaLnBrk="1" hangingPunct="1">
              <a:buFont typeface="Wingdings" panose="05000000000000000000" pitchFamily="2" charset="2"/>
              <a:buChar char="q"/>
            </a:pPr>
            <a:r>
              <a:rPr lang="en-US" dirty="0"/>
              <a:t>Definition of Revenue Integrity</a:t>
            </a:r>
          </a:p>
          <a:p>
            <a:pPr eaLnBrk="1" hangingPunct="1">
              <a:buFont typeface="Wingdings" panose="05000000000000000000" pitchFamily="2" charset="2"/>
              <a:buChar char="q"/>
            </a:pPr>
            <a:endParaRPr lang="en-US" dirty="0"/>
          </a:p>
          <a:p>
            <a:pPr eaLnBrk="1" hangingPunct="1">
              <a:buFont typeface="Wingdings" panose="05000000000000000000" pitchFamily="2" charset="2"/>
              <a:buChar char="q"/>
            </a:pPr>
            <a:r>
              <a:rPr lang="en-US" dirty="0"/>
              <a:t>Lost revenue because of</a:t>
            </a:r>
          </a:p>
          <a:p>
            <a:pPr lvl="1" eaLnBrk="1" hangingPunct="1">
              <a:buFont typeface="Wingdings" panose="05000000000000000000" pitchFamily="2" charset="2"/>
              <a:buChar char="q"/>
            </a:pPr>
            <a:r>
              <a:rPr lang="en-US" dirty="0"/>
              <a:t>incorrect billing charges</a:t>
            </a:r>
          </a:p>
          <a:p>
            <a:pPr lvl="1" eaLnBrk="1" hangingPunct="1">
              <a:buFont typeface="Wingdings" panose="05000000000000000000" pitchFamily="2" charset="2"/>
              <a:buChar char="q"/>
            </a:pPr>
            <a:r>
              <a:rPr lang="en-US" dirty="0"/>
              <a:t>	incorrect reimbursement from insurance 	companies</a:t>
            </a:r>
          </a:p>
          <a:p>
            <a:pPr lvl="1" eaLnBrk="1" hangingPunct="1">
              <a:buFont typeface="Wingdings" panose="05000000000000000000" pitchFamily="2" charset="2"/>
              <a:buChar char="q"/>
            </a:pPr>
            <a:r>
              <a:rPr lang="en-US" dirty="0"/>
              <a:t>	improper documentation</a:t>
            </a:r>
          </a:p>
          <a:p>
            <a:pPr marL="119062" indent="0" eaLnBrk="1" hangingPunct="1">
              <a:buNone/>
            </a:pPr>
            <a:endParaRPr lang="en-US" dirty="0"/>
          </a:p>
          <a:p>
            <a:pPr marL="119062" indent="0" eaLnBrk="1" hangingPunct="1">
              <a:buNone/>
            </a:pPr>
            <a:endParaRPr 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#1</a:t>
            </a:r>
          </a:p>
        </p:txBody>
      </p:sp>
      <p:sp>
        <p:nvSpPr>
          <p:cNvPr id="3" name="Content Placeholder 2"/>
          <p:cNvSpPr>
            <a:spLocks noGrp="1"/>
          </p:cNvSpPr>
          <p:nvPr>
            <p:ph idx="1"/>
          </p:nvPr>
        </p:nvSpPr>
        <p:spPr/>
        <p:txBody>
          <a:bodyPr/>
          <a:lstStyle/>
          <a:p>
            <a:pPr marL="119062" indent="0">
              <a:buNone/>
            </a:pPr>
            <a:r>
              <a:rPr lang="en-US" dirty="0"/>
              <a:t>Should a JW Modifier be used on a </a:t>
            </a:r>
            <a:r>
              <a:rPr lang="en-US" dirty="0" err="1"/>
              <a:t>multidose</a:t>
            </a:r>
            <a:r>
              <a:rPr lang="en-US" dirty="0"/>
              <a:t> vial?</a:t>
            </a:r>
          </a:p>
          <a:p>
            <a:pPr marL="119062" indent="0">
              <a:buNone/>
            </a:pPr>
            <a:endParaRPr lang="en-US" dirty="0"/>
          </a:p>
          <a:p>
            <a:pPr marL="119062" indent="0">
              <a:buNone/>
            </a:pPr>
            <a:r>
              <a:rPr lang="en-US" dirty="0"/>
              <a:t>Yes </a:t>
            </a:r>
          </a:p>
          <a:p>
            <a:pPr marL="119062" indent="0">
              <a:buNone/>
            </a:pPr>
            <a:endParaRPr lang="en-US" dirty="0"/>
          </a:p>
          <a:p>
            <a:pPr marL="119062" indent="0">
              <a:buNone/>
            </a:pPr>
            <a:r>
              <a:rPr lang="en-US" dirty="0"/>
              <a:t>No</a:t>
            </a:r>
          </a:p>
        </p:txBody>
      </p:sp>
    </p:spTree>
    <p:extLst>
      <p:ext uri="{BB962C8B-B14F-4D97-AF65-F5344CB8AC3E}">
        <p14:creationId xmlns:p14="http://schemas.microsoft.com/office/powerpoint/2010/main" val="6512184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#2</a:t>
            </a:r>
          </a:p>
        </p:txBody>
      </p:sp>
      <p:sp>
        <p:nvSpPr>
          <p:cNvPr id="3" name="Content Placeholder 2"/>
          <p:cNvSpPr>
            <a:spLocks noGrp="1"/>
          </p:cNvSpPr>
          <p:nvPr>
            <p:ph idx="1"/>
          </p:nvPr>
        </p:nvSpPr>
        <p:spPr/>
        <p:txBody>
          <a:bodyPr/>
          <a:lstStyle/>
          <a:p>
            <a:pPr marL="119062" indent="0">
              <a:buNone/>
            </a:pPr>
            <a:r>
              <a:rPr lang="en-US" dirty="0" err="1"/>
              <a:t>JCode</a:t>
            </a:r>
            <a:r>
              <a:rPr lang="en-US" dirty="0"/>
              <a:t> J9355 is billed to payors per 10mg. If a patients dose was 146mg how many </a:t>
            </a:r>
            <a:r>
              <a:rPr lang="en-US" dirty="0" err="1"/>
              <a:t>JCodes</a:t>
            </a:r>
            <a:r>
              <a:rPr lang="en-US" dirty="0"/>
              <a:t> should be billed?</a:t>
            </a:r>
          </a:p>
          <a:p>
            <a:pPr marL="119062" indent="0">
              <a:buNone/>
            </a:pPr>
            <a:r>
              <a:rPr lang="en-US" dirty="0"/>
              <a:t>12</a:t>
            </a:r>
          </a:p>
          <a:p>
            <a:pPr marL="119062" indent="0">
              <a:buNone/>
            </a:pPr>
            <a:r>
              <a:rPr lang="en-US" dirty="0"/>
              <a:t>15</a:t>
            </a:r>
          </a:p>
          <a:p>
            <a:pPr marL="119062" indent="0">
              <a:buNone/>
            </a:pPr>
            <a:r>
              <a:rPr lang="en-US" dirty="0"/>
              <a:t>18</a:t>
            </a:r>
          </a:p>
        </p:txBody>
      </p:sp>
    </p:spTree>
    <p:extLst>
      <p:ext uri="{BB962C8B-B14F-4D97-AF65-F5344CB8AC3E}">
        <p14:creationId xmlns:p14="http://schemas.microsoft.com/office/powerpoint/2010/main" val="301967813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Question #3</a:t>
            </a:r>
          </a:p>
        </p:txBody>
      </p:sp>
      <p:sp>
        <p:nvSpPr>
          <p:cNvPr id="3" name="Content Placeholder 2"/>
          <p:cNvSpPr>
            <a:spLocks noGrp="1"/>
          </p:cNvSpPr>
          <p:nvPr>
            <p:ph idx="1"/>
          </p:nvPr>
        </p:nvSpPr>
        <p:spPr/>
        <p:txBody>
          <a:bodyPr/>
          <a:lstStyle/>
          <a:p>
            <a:pPr marL="119062" indent="0">
              <a:buNone/>
            </a:pPr>
            <a:r>
              <a:rPr lang="en-US" dirty="0" err="1"/>
              <a:t>Qcodes</a:t>
            </a:r>
            <a:r>
              <a:rPr lang="en-US" dirty="0"/>
              <a:t> </a:t>
            </a:r>
            <a:r>
              <a:rPr lang="en-US"/>
              <a:t>are </a:t>
            </a:r>
            <a:r>
              <a:rPr lang="en-US" smtClean="0"/>
              <a:t>permanent </a:t>
            </a:r>
            <a:r>
              <a:rPr lang="en-US" dirty="0"/>
              <a:t>billing codes?</a:t>
            </a:r>
          </a:p>
          <a:p>
            <a:pPr marL="119062" indent="0">
              <a:buNone/>
            </a:pPr>
            <a:endParaRPr lang="en-US" dirty="0"/>
          </a:p>
          <a:p>
            <a:pPr marL="119062" indent="0">
              <a:buNone/>
            </a:pPr>
            <a:r>
              <a:rPr lang="en-US" dirty="0"/>
              <a:t>Yes</a:t>
            </a:r>
          </a:p>
          <a:p>
            <a:pPr marL="119062" indent="0">
              <a:buNone/>
            </a:pPr>
            <a:endParaRPr lang="en-US" dirty="0"/>
          </a:p>
          <a:p>
            <a:pPr marL="119062" indent="0">
              <a:buNone/>
            </a:pPr>
            <a:r>
              <a:rPr lang="en-US" dirty="0"/>
              <a:t>No</a:t>
            </a:r>
          </a:p>
        </p:txBody>
      </p:sp>
    </p:spTree>
    <p:extLst>
      <p:ext uri="{BB962C8B-B14F-4D97-AF65-F5344CB8AC3E}">
        <p14:creationId xmlns:p14="http://schemas.microsoft.com/office/powerpoint/2010/main" val="183292305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1"/>
                </a:solidFill>
              </a:rPr>
              <a:t>Billing Codes</a:t>
            </a:r>
            <a:r>
              <a:rPr lang="en-US" dirty="0">
                <a:solidFill>
                  <a:schemeClr val="accent1">
                    <a:satMod val="150000"/>
                  </a:schemeClr>
                </a:solidFill>
              </a:rPr>
              <a:t> </a:t>
            </a:r>
          </a:p>
        </p:txBody>
      </p:sp>
      <p:sp>
        <p:nvSpPr>
          <p:cNvPr id="17411" name="Content Placeholder 2"/>
          <p:cNvSpPr>
            <a:spLocks noGrp="1"/>
          </p:cNvSpPr>
          <p:nvPr>
            <p:ph idx="1"/>
          </p:nvPr>
        </p:nvSpPr>
        <p:spPr/>
        <p:txBody>
          <a:bodyPr/>
          <a:lstStyle/>
          <a:p>
            <a:pPr eaLnBrk="1" hangingPunct="1">
              <a:buFont typeface="Wingdings" panose="05000000000000000000" pitchFamily="2" charset="2"/>
              <a:buChar char="q"/>
            </a:pPr>
            <a:endParaRPr lang="en-US" dirty="0"/>
          </a:p>
          <a:p>
            <a:pPr eaLnBrk="1" hangingPunct="1">
              <a:buFont typeface="Wingdings" panose="05000000000000000000" pitchFamily="2" charset="2"/>
              <a:buChar char="q"/>
            </a:pPr>
            <a:r>
              <a:rPr lang="en-US" dirty="0"/>
              <a:t>Healthcare Common Procedure Coding System (HCPCS)</a:t>
            </a:r>
          </a:p>
          <a:p>
            <a:pPr lvl="1" eaLnBrk="1" hangingPunct="1">
              <a:buFont typeface="Wingdings" panose="05000000000000000000" pitchFamily="2" charset="2"/>
              <a:buChar char="q"/>
            </a:pPr>
            <a:r>
              <a:rPr lang="en-US" dirty="0"/>
              <a:t>Current Procedural Terminology (CPT)</a:t>
            </a:r>
          </a:p>
          <a:p>
            <a:pPr lvl="2" eaLnBrk="1" hangingPunct="1">
              <a:buFont typeface="Wingdings" panose="05000000000000000000" pitchFamily="2" charset="2"/>
              <a:buChar char="q"/>
            </a:pPr>
            <a:r>
              <a:rPr lang="en-US" dirty="0"/>
              <a:t>Level 1 – CPT codes to bill physician services</a:t>
            </a:r>
          </a:p>
          <a:p>
            <a:pPr lvl="3" eaLnBrk="1" hangingPunct="1">
              <a:buFont typeface="Wingdings" panose="05000000000000000000" pitchFamily="2" charset="2"/>
              <a:buChar char="q"/>
            </a:pPr>
            <a:r>
              <a:rPr lang="en-US" dirty="0"/>
              <a:t>Example infusion services</a:t>
            </a:r>
          </a:p>
          <a:p>
            <a:pPr lvl="2" eaLnBrk="1" hangingPunct="1">
              <a:buFont typeface="Wingdings" panose="05000000000000000000" pitchFamily="2" charset="2"/>
              <a:buChar char="q"/>
            </a:pPr>
            <a:r>
              <a:rPr lang="en-US" dirty="0"/>
              <a:t>Level 2 – CPT codes to bill medications, </a:t>
            </a:r>
            <a:r>
              <a:rPr lang="en-US" dirty="0" err="1"/>
              <a:t>etc</a:t>
            </a:r>
            <a:endParaRPr lang="en-US" dirty="0"/>
          </a:p>
          <a:p>
            <a:pPr lvl="3" eaLnBrk="1" hangingPunct="1">
              <a:buFont typeface="Wingdings" panose="05000000000000000000" pitchFamily="2" charset="2"/>
              <a:buChar char="q"/>
            </a:pPr>
            <a:r>
              <a:rPr lang="en-US" dirty="0"/>
              <a:t>Example would be Herceptin, IVIG</a:t>
            </a:r>
          </a:p>
          <a:p>
            <a:pPr lvl="1" eaLnBrk="1" hangingPunct="1">
              <a:buFont typeface="Wingdings" panose="05000000000000000000" pitchFamily="2" charset="2"/>
              <a:buChar char="q"/>
            </a:pPr>
            <a:endParaRPr lang="en-US" dirty="0"/>
          </a:p>
          <a:p>
            <a:pPr lvl="1" eaLnBrk="1" hangingPunct="1">
              <a:buFont typeface="Wingdings" panose="05000000000000000000" pitchFamily="2" charset="2"/>
              <a:buChar char="q"/>
            </a:pP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a:solidFill>
                  <a:schemeClr val="tx1"/>
                </a:solidFill>
              </a:rPr>
              <a:t>Billing Codes</a:t>
            </a:r>
          </a:p>
        </p:txBody>
      </p:sp>
      <p:sp>
        <p:nvSpPr>
          <p:cNvPr id="18435" name="Content Placeholder 2"/>
          <p:cNvSpPr>
            <a:spLocks noGrp="1"/>
          </p:cNvSpPr>
          <p:nvPr>
            <p:ph idx="1"/>
          </p:nvPr>
        </p:nvSpPr>
        <p:spPr/>
        <p:txBody>
          <a:bodyPr/>
          <a:lstStyle/>
          <a:p>
            <a:pPr lvl="1" eaLnBrk="1" hangingPunct="1">
              <a:buFont typeface="Wingdings" panose="05000000000000000000" pitchFamily="2" charset="2"/>
              <a:buChar char="q"/>
            </a:pPr>
            <a:r>
              <a:rPr lang="en-US" sz="3200" dirty="0"/>
              <a:t>Level 2 CPT Codes</a:t>
            </a:r>
          </a:p>
          <a:p>
            <a:pPr lvl="1" eaLnBrk="1" hangingPunct="1">
              <a:buFont typeface="Wingdings" panose="05000000000000000000" pitchFamily="2" charset="2"/>
              <a:buChar char="q"/>
            </a:pPr>
            <a:r>
              <a:rPr lang="en-US" sz="3200" dirty="0" err="1"/>
              <a:t>JCodes</a:t>
            </a:r>
            <a:endParaRPr lang="en-US" sz="3200" dirty="0"/>
          </a:p>
          <a:p>
            <a:pPr lvl="2" eaLnBrk="1" hangingPunct="1">
              <a:buFont typeface="Wingdings" panose="05000000000000000000" pitchFamily="2" charset="2"/>
              <a:buChar char="q"/>
            </a:pPr>
            <a:r>
              <a:rPr lang="en-US" dirty="0"/>
              <a:t>JW Modifiers</a:t>
            </a:r>
          </a:p>
          <a:p>
            <a:pPr lvl="2" eaLnBrk="1" hangingPunct="1">
              <a:buFont typeface="Wingdings" panose="05000000000000000000" pitchFamily="2" charset="2"/>
              <a:buChar char="q"/>
            </a:pPr>
            <a:r>
              <a:rPr lang="en-US" dirty="0" err="1"/>
              <a:t>JCodes</a:t>
            </a:r>
            <a:r>
              <a:rPr lang="en-US" dirty="0"/>
              <a:t> for Biosimilars</a:t>
            </a:r>
          </a:p>
          <a:p>
            <a:pPr lvl="1" eaLnBrk="1" hangingPunct="1">
              <a:buFont typeface="Wingdings" panose="05000000000000000000" pitchFamily="2" charset="2"/>
              <a:buChar char="q"/>
            </a:pPr>
            <a:r>
              <a:rPr lang="en-US" sz="3200" dirty="0" err="1"/>
              <a:t>Qcodes</a:t>
            </a:r>
            <a:endParaRPr lang="en-US" sz="3200" dirty="0"/>
          </a:p>
          <a:p>
            <a:pPr lvl="1" eaLnBrk="1" hangingPunct="1">
              <a:buFont typeface="Wingdings" panose="05000000000000000000" pitchFamily="2" charset="2"/>
              <a:buChar char="q"/>
            </a:pPr>
            <a:r>
              <a:rPr lang="en-US" sz="3200" dirty="0"/>
              <a:t>Vaccine billing codes</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Billing Codes </a:t>
            </a:r>
          </a:p>
        </p:txBody>
      </p:sp>
      <p:pic>
        <p:nvPicPr>
          <p:cNvPr id="10" name="Content Placeholder 9"/>
          <p:cNvPicPr>
            <a:picLocks noGrp="1" noChangeAspect="1"/>
          </p:cNvPicPr>
          <p:nvPr>
            <p:ph idx="1"/>
          </p:nvPr>
        </p:nvPicPr>
        <p:blipFill>
          <a:blip r:embed="rId3"/>
          <a:stretch>
            <a:fillRect/>
          </a:stretch>
        </p:blipFill>
        <p:spPr>
          <a:xfrm>
            <a:off x="228600" y="1524000"/>
            <a:ext cx="8915400" cy="5257800"/>
          </a:xfrm>
          <a:prstGeom prst="rect">
            <a:avLst/>
          </a:prstGeom>
        </p:spPr>
      </p:pic>
    </p:spTree>
    <p:extLst>
      <p:ext uri="{BB962C8B-B14F-4D97-AF65-F5344CB8AC3E}">
        <p14:creationId xmlns:p14="http://schemas.microsoft.com/office/powerpoint/2010/main" val="182717118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odule">
  <a:themeElements>
    <a:clrScheme name="Grayscale">
      <a:dk1>
        <a:sysClr val="windowText" lastClr="000000"/>
      </a:dk1>
      <a:lt1>
        <a:sysClr val="window" lastClr="FFFFFF"/>
      </a:lt1>
      <a:dk2>
        <a:srgbClr val="000000"/>
      </a:dk2>
      <a:lt2>
        <a:srgbClr val="F8F8F8"/>
      </a:lt2>
      <a:accent1>
        <a:srgbClr val="DDDDDD"/>
      </a:accent1>
      <a:accent2>
        <a:srgbClr val="B2B2B2"/>
      </a:accent2>
      <a:accent3>
        <a:srgbClr val="969696"/>
      </a:accent3>
      <a:accent4>
        <a:srgbClr val="808080"/>
      </a:accent4>
      <a:accent5>
        <a:srgbClr val="5F5F5F"/>
      </a:accent5>
      <a:accent6>
        <a:srgbClr val="4D4D4D"/>
      </a:accent6>
      <a:hlink>
        <a:srgbClr val="5F5F5F"/>
      </a:hlink>
      <a:folHlink>
        <a:srgbClr val="91919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Modul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fov="0">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r:embed="rId1">
            <a:duotone>
              <a:schemeClr val="phClr">
                <a:shade val="75000"/>
                <a:satMod val="105000"/>
              </a:schemeClr>
              <a:schemeClr val="phClr">
                <a:tint val="95000"/>
                <a:satMod val="105000"/>
              </a:schemeClr>
            </a:duotone>
          </a:blip>
          <a:tile tx="0" ty="0" sx="38000" sy="38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Metro</Template>
  <TotalTime>3140</TotalTime>
  <Words>639</Words>
  <Application>Microsoft Office PowerPoint</Application>
  <PresentationFormat>On-screen Show (4:3)</PresentationFormat>
  <Paragraphs>132</Paragraphs>
  <Slides>25</Slides>
  <Notes>16</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Module</vt:lpstr>
      <vt:lpstr>Assuring Pharmacy Buyer Input into Hospital-Wide Revenue Integrity Programs</vt:lpstr>
      <vt:lpstr>PowerPoint Presentation</vt:lpstr>
      <vt:lpstr>Background on Revenue Integrity</vt:lpstr>
      <vt:lpstr>Question #1</vt:lpstr>
      <vt:lpstr>Question #2</vt:lpstr>
      <vt:lpstr>Question #3</vt:lpstr>
      <vt:lpstr>Billing Codes </vt:lpstr>
      <vt:lpstr>Billing Codes</vt:lpstr>
      <vt:lpstr>Billing Codes </vt:lpstr>
      <vt:lpstr>Billing Codes</vt:lpstr>
      <vt:lpstr>Billing Codes </vt:lpstr>
      <vt:lpstr>Billing Codes </vt:lpstr>
      <vt:lpstr>Billing Codes</vt:lpstr>
      <vt:lpstr>Billing Codes</vt:lpstr>
      <vt:lpstr>Dispensing /Billing/Reimbursement Cycle </vt:lpstr>
      <vt:lpstr>Dispensing /Billing/Reimbursement Cycle </vt:lpstr>
      <vt:lpstr>Dispensing /Billing/Reimbursement Cycle </vt:lpstr>
      <vt:lpstr>Dispensing /Billing/Reimbursement Cycle </vt:lpstr>
      <vt:lpstr>Dispensing /Billing/Reimbursement Cycle </vt:lpstr>
      <vt:lpstr>Dispensing /Billing/Reimbursement Cycle </vt:lpstr>
      <vt:lpstr>Buyer Involvement</vt:lpstr>
      <vt:lpstr>Question #1</vt:lpstr>
      <vt:lpstr>Question #2</vt:lpstr>
      <vt:lpstr>Question #3</vt:lpstr>
      <vt:lpstr>Contact Information</vt:lpstr>
    </vt:vector>
  </TitlesOfParts>
  <Company>Regional Health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pherrera</dc:creator>
  <cp:lastModifiedBy>Becky</cp:lastModifiedBy>
  <cp:revision>164</cp:revision>
  <cp:lastPrinted>2016-02-23T17:13:36Z</cp:lastPrinted>
  <dcterms:created xsi:type="dcterms:W3CDTF">2013-04-30T15:48:26Z</dcterms:created>
  <dcterms:modified xsi:type="dcterms:W3CDTF">2017-08-01T23:29:42Z</dcterms:modified>
</cp:coreProperties>
</file>