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46"/>
  </p:notesMasterIdLst>
  <p:sldIdLst>
    <p:sldId id="256" r:id="rId2"/>
    <p:sldId id="257" r:id="rId3"/>
    <p:sldId id="260" r:id="rId4"/>
    <p:sldId id="269" r:id="rId5"/>
    <p:sldId id="264" r:id="rId6"/>
    <p:sldId id="311" r:id="rId7"/>
    <p:sldId id="289" r:id="rId8"/>
    <p:sldId id="294" r:id="rId9"/>
    <p:sldId id="314" r:id="rId10"/>
    <p:sldId id="268" r:id="rId11"/>
    <p:sldId id="283" r:id="rId12"/>
    <p:sldId id="281" r:id="rId13"/>
    <p:sldId id="292" r:id="rId14"/>
    <p:sldId id="274" r:id="rId15"/>
    <p:sldId id="276" r:id="rId16"/>
    <p:sldId id="258" r:id="rId17"/>
    <p:sldId id="262" r:id="rId18"/>
    <p:sldId id="273" r:id="rId19"/>
    <p:sldId id="282" r:id="rId20"/>
    <p:sldId id="267" r:id="rId21"/>
    <p:sldId id="278" r:id="rId22"/>
    <p:sldId id="279" r:id="rId23"/>
    <p:sldId id="296" r:id="rId24"/>
    <p:sldId id="299" r:id="rId25"/>
    <p:sldId id="300" r:id="rId26"/>
    <p:sldId id="316" r:id="rId27"/>
    <p:sldId id="320" r:id="rId28"/>
    <p:sldId id="321" r:id="rId29"/>
    <p:sldId id="270" r:id="rId30"/>
    <p:sldId id="295" r:id="rId31"/>
    <p:sldId id="261" r:id="rId32"/>
    <p:sldId id="265" r:id="rId33"/>
    <p:sldId id="286" r:id="rId34"/>
    <p:sldId id="280" r:id="rId35"/>
    <p:sldId id="277" r:id="rId36"/>
    <p:sldId id="315" r:id="rId37"/>
    <p:sldId id="297" r:id="rId38"/>
    <p:sldId id="306" r:id="rId39"/>
    <p:sldId id="313" r:id="rId40"/>
    <p:sldId id="308" r:id="rId41"/>
    <p:sldId id="309" r:id="rId42"/>
    <p:sldId id="317" r:id="rId43"/>
    <p:sldId id="318" r:id="rId44"/>
    <p:sldId id="31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uerbacher, Leslie" initials="FL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60" autoAdjust="0"/>
    <p:restoredTop sz="94660"/>
  </p:normalViewPr>
  <p:slideViewPr>
    <p:cSldViewPr snapToGrid="0">
      <p:cViewPr>
        <p:scale>
          <a:sx n="125" d="100"/>
          <a:sy n="125" d="100"/>
        </p:scale>
        <p:origin x="-1224" y="-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5D3A8-2EA8-402D-B67E-D5D420892C7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D7FD25-2541-4FCE-AD4B-18177AC5F227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E9C14CA8-5068-463D-AEB6-FBD5EE578122}" type="parTrans" cxnId="{2D40C2FF-74C3-4A0A-B21F-C0E814E613E6}">
      <dgm:prSet/>
      <dgm:spPr/>
      <dgm:t>
        <a:bodyPr/>
        <a:lstStyle/>
        <a:p>
          <a:endParaRPr lang="en-US"/>
        </a:p>
      </dgm:t>
    </dgm:pt>
    <dgm:pt modelId="{2672E48F-2343-459C-8FE5-ADCBB83C422C}" type="sibTrans" cxnId="{2D40C2FF-74C3-4A0A-B21F-C0E814E613E6}">
      <dgm:prSet/>
      <dgm:spPr/>
      <dgm:t>
        <a:bodyPr/>
        <a:lstStyle/>
        <a:p>
          <a:endParaRPr lang="en-US"/>
        </a:p>
      </dgm:t>
    </dgm:pt>
    <dgm:pt modelId="{4306F456-5D72-42A6-994F-76C7FC5732B7}">
      <dgm:prSet phldrT="[Text]"/>
      <dgm:spPr/>
      <dgm:t>
        <a:bodyPr/>
        <a:lstStyle/>
        <a:p>
          <a:r>
            <a: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?</a:t>
          </a:r>
        </a:p>
      </dgm:t>
    </dgm:pt>
    <dgm:pt modelId="{6935B6C8-B4B2-4197-B206-FC92BF5C6D72}" type="parTrans" cxnId="{B5115CDA-8CD1-4D89-8DCB-4B23F18B84DF}">
      <dgm:prSet/>
      <dgm:spPr/>
      <dgm:t>
        <a:bodyPr/>
        <a:lstStyle/>
        <a:p>
          <a:endParaRPr lang="en-US"/>
        </a:p>
      </dgm:t>
    </dgm:pt>
    <dgm:pt modelId="{55A3B436-0E56-4F4C-903C-EB1672F9D14D}" type="sibTrans" cxnId="{B5115CDA-8CD1-4D89-8DCB-4B23F18B84DF}">
      <dgm:prSet/>
      <dgm:spPr/>
      <dgm:t>
        <a:bodyPr/>
        <a:lstStyle/>
        <a:p>
          <a:endParaRPr lang="en-US"/>
        </a:p>
      </dgm:t>
    </dgm:pt>
    <dgm:pt modelId="{2969FD26-2DBB-4318-AB93-1D551A660352}">
      <dgm:prSet phldrT="[Text]"/>
      <dgm:spPr/>
      <dgm:t>
        <a:bodyPr/>
        <a:lstStyle/>
        <a:p>
          <a:r>
            <a:rPr lang="en-US" dirty="0">
              <a:latin typeface="Wide Latin" panose="020A0A07050505020404" pitchFamily="18" charset="0"/>
            </a:rPr>
            <a:t>?</a:t>
          </a:r>
        </a:p>
      </dgm:t>
    </dgm:pt>
    <dgm:pt modelId="{CA4DB535-34CA-4A71-92F5-8765DD140BDB}" type="parTrans" cxnId="{6FDBE8C6-7513-4B54-9275-AEE3360E01B8}">
      <dgm:prSet/>
      <dgm:spPr/>
      <dgm:t>
        <a:bodyPr/>
        <a:lstStyle/>
        <a:p>
          <a:endParaRPr lang="en-US"/>
        </a:p>
      </dgm:t>
    </dgm:pt>
    <dgm:pt modelId="{A6A46C04-B7B4-4A45-AB32-1A0066699DF1}" type="sibTrans" cxnId="{6FDBE8C6-7513-4B54-9275-AEE3360E01B8}">
      <dgm:prSet/>
      <dgm:spPr/>
      <dgm:t>
        <a:bodyPr/>
        <a:lstStyle/>
        <a:p>
          <a:endParaRPr lang="en-US"/>
        </a:p>
      </dgm:t>
    </dgm:pt>
    <dgm:pt modelId="{F900AA37-3067-43E1-8D7D-95F19EED9D2D}" type="pres">
      <dgm:prSet presAssocID="{7D55D3A8-2EA8-402D-B67E-D5D420892C7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D1ED06C-7E03-4E71-A63D-AB9BE99DAE8D}" type="pres">
      <dgm:prSet presAssocID="{D9D7FD25-2541-4FCE-AD4B-18177AC5F227}" presName="Accent1" presStyleCnt="0"/>
      <dgm:spPr/>
    </dgm:pt>
    <dgm:pt modelId="{160CC02E-02B4-4293-A446-280154807BC7}" type="pres">
      <dgm:prSet presAssocID="{D9D7FD25-2541-4FCE-AD4B-18177AC5F227}" presName="Accent" presStyleLbl="node1" presStyleIdx="0" presStyleCnt="3" custLinFactNeighborX="-480" custLinFactNeighborY="480"/>
      <dgm:spPr/>
    </dgm:pt>
    <dgm:pt modelId="{92EBF6EF-4459-4924-B520-C87E733228E1}" type="pres">
      <dgm:prSet presAssocID="{D9D7FD25-2541-4FCE-AD4B-18177AC5F22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E381D1-54F3-4C7D-940E-453A49F19F45}" type="pres">
      <dgm:prSet presAssocID="{4306F456-5D72-42A6-994F-76C7FC5732B7}" presName="Accent2" presStyleCnt="0"/>
      <dgm:spPr/>
    </dgm:pt>
    <dgm:pt modelId="{13D51FFE-E749-499A-B67E-93C0825060E0}" type="pres">
      <dgm:prSet presAssocID="{4306F456-5D72-42A6-994F-76C7FC5732B7}" presName="Accent" presStyleLbl="node1" presStyleIdx="1" presStyleCnt="3"/>
      <dgm:spPr/>
    </dgm:pt>
    <dgm:pt modelId="{6573630A-89C3-4DBC-A854-22F830A655F7}" type="pres">
      <dgm:prSet presAssocID="{4306F456-5D72-42A6-994F-76C7FC5732B7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13E2CF-862D-46A1-8DF9-94C6501F92D1}" type="pres">
      <dgm:prSet presAssocID="{2969FD26-2DBB-4318-AB93-1D551A660352}" presName="Accent3" presStyleCnt="0"/>
      <dgm:spPr/>
    </dgm:pt>
    <dgm:pt modelId="{CB8B7387-B38D-42B6-B154-3335E1C545FB}" type="pres">
      <dgm:prSet presAssocID="{2969FD26-2DBB-4318-AB93-1D551A660352}" presName="Accent" presStyleLbl="node1" presStyleIdx="2" presStyleCnt="3" custLinFactNeighborX="-559" custLinFactNeighborY="1741"/>
      <dgm:spPr/>
    </dgm:pt>
    <dgm:pt modelId="{A5AA495E-9294-4F21-8021-6C01CEC29299}" type="pres">
      <dgm:prSet presAssocID="{2969FD26-2DBB-4318-AB93-1D551A660352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46D2BB-DEE6-46E2-A4BA-A7A78D98BC56}" type="presOf" srcId="{7D55D3A8-2EA8-402D-B67E-D5D420892C7A}" destId="{F900AA37-3067-43E1-8D7D-95F19EED9D2D}" srcOrd="0" destOrd="0" presId="urn:microsoft.com/office/officeart/2009/layout/CircleArrowProcess"/>
    <dgm:cxn modelId="{82A75E5F-3ABC-4A67-AE1B-13A22E3DD139}" type="presOf" srcId="{D9D7FD25-2541-4FCE-AD4B-18177AC5F227}" destId="{92EBF6EF-4459-4924-B520-C87E733228E1}" srcOrd="0" destOrd="0" presId="urn:microsoft.com/office/officeart/2009/layout/CircleArrowProcess"/>
    <dgm:cxn modelId="{2D40C2FF-74C3-4A0A-B21F-C0E814E613E6}" srcId="{7D55D3A8-2EA8-402D-B67E-D5D420892C7A}" destId="{D9D7FD25-2541-4FCE-AD4B-18177AC5F227}" srcOrd="0" destOrd="0" parTransId="{E9C14CA8-5068-463D-AEB6-FBD5EE578122}" sibTransId="{2672E48F-2343-459C-8FE5-ADCBB83C422C}"/>
    <dgm:cxn modelId="{6FDBE8C6-7513-4B54-9275-AEE3360E01B8}" srcId="{7D55D3A8-2EA8-402D-B67E-D5D420892C7A}" destId="{2969FD26-2DBB-4318-AB93-1D551A660352}" srcOrd="2" destOrd="0" parTransId="{CA4DB535-34CA-4A71-92F5-8765DD140BDB}" sibTransId="{A6A46C04-B7B4-4A45-AB32-1A0066699DF1}"/>
    <dgm:cxn modelId="{2B1730F3-BA35-4F0F-BB59-FAC7B6D7940F}" type="presOf" srcId="{2969FD26-2DBB-4318-AB93-1D551A660352}" destId="{A5AA495E-9294-4F21-8021-6C01CEC29299}" srcOrd="0" destOrd="0" presId="urn:microsoft.com/office/officeart/2009/layout/CircleArrowProcess"/>
    <dgm:cxn modelId="{5E207E01-1113-436B-8EFF-3672DF3A1D72}" type="presOf" srcId="{4306F456-5D72-42A6-994F-76C7FC5732B7}" destId="{6573630A-89C3-4DBC-A854-22F830A655F7}" srcOrd="0" destOrd="0" presId="urn:microsoft.com/office/officeart/2009/layout/CircleArrowProcess"/>
    <dgm:cxn modelId="{B5115CDA-8CD1-4D89-8DCB-4B23F18B84DF}" srcId="{7D55D3A8-2EA8-402D-B67E-D5D420892C7A}" destId="{4306F456-5D72-42A6-994F-76C7FC5732B7}" srcOrd="1" destOrd="0" parTransId="{6935B6C8-B4B2-4197-B206-FC92BF5C6D72}" sibTransId="{55A3B436-0E56-4F4C-903C-EB1672F9D14D}"/>
    <dgm:cxn modelId="{DF60A5AD-F79A-4E9F-92C2-7EE0F5657663}" type="presParOf" srcId="{F900AA37-3067-43E1-8D7D-95F19EED9D2D}" destId="{7D1ED06C-7E03-4E71-A63D-AB9BE99DAE8D}" srcOrd="0" destOrd="0" presId="urn:microsoft.com/office/officeart/2009/layout/CircleArrowProcess"/>
    <dgm:cxn modelId="{12BBA046-4E78-4605-8219-1B613272C741}" type="presParOf" srcId="{7D1ED06C-7E03-4E71-A63D-AB9BE99DAE8D}" destId="{160CC02E-02B4-4293-A446-280154807BC7}" srcOrd="0" destOrd="0" presId="urn:microsoft.com/office/officeart/2009/layout/CircleArrowProcess"/>
    <dgm:cxn modelId="{594E8605-815E-49B7-9E40-7D95A9D4030B}" type="presParOf" srcId="{F900AA37-3067-43E1-8D7D-95F19EED9D2D}" destId="{92EBF6EF-4459-4924-B520-C87E733228E1}" srcOrd="1" destOrd="0" presId="urn:microsoft.com/office/officeart/2009/layout/CircleArrowProcess"/>
    <dgm:cxn modelId="{ABB6E9F1-068F-4356-94F0-13124859E224}" type="presParOf" srcId="{F900AA37-3067-43E1-8D7D-95F19EED9D2D}" destId="{B3E381D1-54F3-4C7D-940E-453A49F19F45}" srcOrd="2" destOrd="0" presId="urn:microsoft.com/office/officeart/2009/layout/CircleArrowProcess"/>
    <dgm:cxn modelId="{2AF56945-F7A8-4654-A1B2-CB2A62C43773}" type="presParOf" srcId="{B3E381D1-54F3-4C7D-940E-453A49F19F45}" destId="{13D51FFE-E749-499A-B67E-93C0825060E0}" srcOrd="0" destOrd="0" presId="urn:microsoft.com/office/officeart/2009/layout/CircleArrowProcess"/>
    <dgm:cxn modelId="{A0468FF7-0EB0-49AB-8C25-2DEC8EA8604F}" type="presParOf" srcId="{F900AA37-3067-43E1-8D7D-95F19EED9D2D}" destId="{6573630A-89C3-4DBC-A854-22F830A655F7}" srcOrd="3" destOrd="0" presId="urn:microsoft.com/office/officeart/2009/layout/CircleArrowProcess"/>
    <dgm:cxn modelId="{4D0126B6-CEE1-45C1-B3D0-E767A8F46289}" type="presParOf" srcId="{F900AA37-3067-43E1-8D7D-95F19EED9D2D}" destId="{7213E2CF-862D-46A1-8DF9-94C6501F92D1}" srcOrd="4" destOrd="0" presId="urn:microsoft.com/office/officeart/2009/layout/CircleArrowProcess"/>
    <dgm:cxn modelId="{9558D009-E5C3-4743-830B-8B9454AEEBA8}" type="presParOf" srcId="{7213E2CF-862D-46A1-8DF9-94C6501F92D1}" destId="{CB8B7387-B38D-42B6-B154-3335E1C545FB}" srcOrd="0" destOrd="0" presId="urn:microsoft.com/office/officeart/2009/layout/CircleArrowProcess"/>
    <dgm:cxn modelId="{65D1ED4B-C02C-46C1-A473-D6DA5215485F}" type="presParOf" srcId="{F900AA37-3067-43E1-8D7D-95F19EED9D2D}" destId="{A5AA495E-9294-4F21-8021-6C01CEC29299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0CC02E-02B4-4293-A446-280154807BC7}">
      <dsp:nvSpPr>
        <dsp:cNvPr id="0" name=""/>
        <dsp:cNvSpPr/>
      </dsp:nvSpPr>
      <dsp:spPr>
        <a:xfrm>
          <a:off x="1702251" y="9390"/>
          <a:ext cx="1956111" cy="195640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BF6EF-4459-4924-B520-C87E733228E1}">
      <dsp:nvSpPr>
        <dsp:cNvPr id="0" name=""/>
        <dsp:cNvSpPr/>
      </dsp:nvSpPr>
      <dsp:spPr>
        <a:xfrm>
          <a:off x="2144006" y="706323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2144006" y="706323"/>
        <a:ext cx="1086973" cy="543356"/>
      </dsp:txXfrm>
    </dsp:sp>
    <dsp:sp modelId="{13D51FFE-E749-499A-B67E-93C0825060E0}">
      <dsp:nvSpPr>
        <dsp:cNvPr id="0" name=""/>
        <dsp:cNvSpPr/>
      </dsp:nvSpPr>
      <dsp:spPr>
        <a:xfrm>
          <a:off x="1168337" y="1124102"/>
          <a:ext cx="1956111" cy="195640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3630A-89C3-4DBC-A854-22F830A655F7}">
      <dsp:nvSpPr>
        <dsp:cNvPr id="0" name=""/>
        <dsp:cNvSpPr/>
      </dsp:nvSpPr>
      <dsp:spPr>
        <a:xfrm>
          <a:off x="1602907" y="1836927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?</a:t>
          </a:r>
        </a:p>
      </dsp:txBody>
      <dsp:txXfrm>
        <a:off x="1602907" y="1836927"/>
        <a:ext cx="1086973" cy="543356"/>
      </dsp:txXfrm>
    </dsp:sp>
    <dsp:sp modelId="{CB8B7387-B38D-42B6-B154-3335E1C545FB}">
      <dsp:nvSpPr>
        <dsp:cNvPr id="0" name=""/>
        <dsp:cNvSpPr/>
      </dsp:nvSpPr>
      <dsp:spPr>
        <a:xfrm>
          <a:off x="1841470" y="2411994"/>
          <a:ext cx="1680603" cy="1681276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AA495E-9294-4F21-8021-6C01CEC29299}">
      <dsp:nvSpPr>
        <dsp:cNvPr id="0" name=""/>
        <dsp:cNvSpPr/>
      </dsp:nvSpPr>
      <dsp:spPr>
        <a:xfrm>
          <a:off x="2146577" y="2969158"/>
          <a:ext cx="1086973" cy="543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latin typeface="Wide Latin" panose="020A0A07050505020404" pitchFamily="18" charset="0"/>
            </a:rPr>
            <a:t>?</a:t>
          </a:r>
        </a:p>
      </dsp:txBody>
      <dsp:txXfrm>
        <a:off x="2146577" y="2969158"/>
        <a:ext cx="1086973" cy="543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15756-B081-461C-A0A4-AD693912CD98}" type="datetimeFigureOut">
              <a:rPr lang="en-US" smtClean="0"/>
              <a:t>8/1/2017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C4D284-25A2-4F08-ACF6-435DB8C714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08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55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23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286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9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47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70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1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9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3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9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52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6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98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2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3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77" y="1300786"/>
            <a:ext cx="8992260" cy="250921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odoni MT" panose="02070603080606020203" pitchFamily="18" charset="0"/>
              </a:rPr>
              <a:t>Emergency Preparedness for Pharmacies/Hospitals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Presented by Leslie Feuerbacher </a:t>
            </a:r>
            <a:r>
              <a:rPr lang="en-US" b="1" dirty="0" err="1">
                <a:solidFill>
                  <a:schemeClr val="bg1"/>
                </a:solidFill>
              </a:rPr>
              <a:t>CPhT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  <a:p>
            <a:r>
              <a:rPr lang="en-US" b="1" dirty="0">
                <a:solidFill>
                  <a:schemeClr val="bg1"/>
                </a:solidFill>
              </a:rPr>
              <a:t>Pharmacy Inventory management Technician/Buyer</a:t>
            </a:r>
          </a:p>
        </p:txBody>
      </p:sp>
      <p:pic>
        <p:nvPicPr>
          <p:cNvPr id="7" name="Picture 6" descr="Siete superhuracanes sacudirán EE.UU., México y el Caribe entre 2013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93" y="223777"/>
            <a:ext cx="3061312" cy="2233837"/>
          </a:xfrm>
          <a:prstGeom prst="rect">
            <a:avLst/>
          </a:prstGeom>
        </p:spPr>
      </p:pic>
      <p:pic>
        <p:nvPicPr>
          <p:cNvPr id="8" name="Picture 7" descr="File:Northwest Crown &lt;strong&gt;Fire&lt;/strong&gt; Experiment.png - Wikiped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6" y="4887007"/>
            <a:ext cx="3079647" cy="1716911"/>
          </a:xfrm>
          <a:prstGeom prst="rect">
            <a:avLst/>
          </a:prstGeom>
        </p:spPr>
      </p:pic>
      <p:pic>
        <p:nvPicPr>
          <p:cNvPr id="10" name="Picture 9" descr="14 muertos por un tornado en Indonesi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580" y="245556"/>
            <a:ext cx="3111811" cy="2190281"/>
          </a:xfrm>
          <a:prstGeom prst="rect">
            <a:avLst/>
          </a:prstGeom>
        </p:spPr>
      </p:pic>
      <p:pic>
        <p:nvPicPr>
          <p:cNvPr id="12" name="Picture 11" descr="Description DC &lt;strong&gt;Snowstorm&lt;/strong&gt; Feb - Flickr - Al Jazeera English (3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7088" y="4417455"/>
            <a:ext cx="1796303" cy="218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915" y="726287"/>
            <a:ext cx="8967249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Emergency situations experienced</a:t>
            </a:r>
          </a:p>
          <a:p>
            <a:r>
              <a:rPr lang="en-US" sz="5400" dirty="0">
                <a:solidFill>
                  <a:schemeClr val="bg1"/>
                </a:solidFill>
              </a:rPr>
              <a:t>during my career as a Pharmacy Purchaser:</a:t>
            </a:r>
          </a:p>
          <a:p>
            <a:r>
              <a:rPr lang="en-US" sz="3300" dirty="0">
                <a:solidFill>
                  <a:schemeClr val="bg1"/>
                </a:solidFill>
              </a:rPr>
              <a:t>Hurricanes Charley, Frances, and Jeanne 2004</a:t>
            </a:r>
          </a:p>
          <a:p>
            <a:r>
              <a:rPr lang="en-US" sz="3300" dirty="0">
                <a:solidFill>
                  <a:schemeClr val="bg1"/>
                </a:solidFill>
              </a:rPr>
              <a:t>Groundhog Day Tornados February 2007</a:t>
            </a:r>
          </a:p>
          <a:p>
            <a:r>
              <a:rPr lang="en-US" sz="3300" dirty="0">
                <a:solidFill>
                  <a:schemeClr val="bg1"/>
                </a:solidFill>
              </a:rPr>
              <a:t>Blue Rhino Plant explosion July 2013</a:t>
            </a:r>
          </a:p>
        </p:txBody>
      </p:sp>
    </p:spTree>
    <p:extLst>
      <p:ext uri="{BB962C8B-B14F-4D97-AF65-F5344CB8AC3E}">
        <p14:creationId xmlns:p14="http://schemas.microsoft.com/office/powerpoint/2010/main" val="35737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8896" y="2080569"/>
            <a:ext cx="67467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Pictures and examples of natural disaster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23" y="1648559"/>
            <a:ext cx="7389934" cy="34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3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425" y="2039528"/>
            <a:ext cx="6667500" cy="3752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1838" y="800658"/>
            <a:ext cx="7032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</a:rPr>
              <a:t>Groundhog Day Tornadoes 2007 destruction in The Villages, Florida</a:t>
            </a:r>
          </a:p>
        </p:txBody>
      </p:sp>
    </p:spTree>
    <p:extLst>
      <p:ext uri="{BB962C8B-B14F-4D97-AF65-F5344CB8AC3E}">
        <p14:creationId xmlns:p14="http://schemas.microsoft.com/office/powerpoint/2010/main" val="6922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1" y="1889573"/>
            <a:ext cx="7752466" cy="39246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9717" y="738291"/>
            <a:ext cx="580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Blue Rhino Plant explosion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3552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7652" y="0"/>
            <a:ext cx="7383022" cy="694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Some natural types of emergency's are…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Dust Storm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Hurricanes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Tornados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Floods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Blizzards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Heat Wave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1619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6348" y="186943"/>
            <a:ext cx="7568746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 Some human made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      emergencies are…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Fires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Explosions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Transportation accidents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Oil spills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Pollution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              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8653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22" y="297214"/>
            <a:ext cx="3563303" cy="70961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11362" y="1241393"/>
            <a:ext cx="3881863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Emergency Preparedness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Safety Station 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Emergency Codes and Preparedness Resources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35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Presented by 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Florida Hospital Waterman </a:t>
            </a:r>
            <a:endParaRPr lang="en-US" sz="9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0" y="3965216"/>
            <a:ext cx="7407965" cy="2320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07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093" y="141633"/>
            <a:ext cx="767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Drills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3689" y="1225689"/>
            <a:ext cx="69801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Blip>
                <a:blip r:embed="rId2"/>
              </a:buBlip>
            </a:pPr>
            <a:r>
              <a:rPr lang="en-US" sz="4000" dirty="0"/>
              <a:t> </a:t>
            </a:r>
            <a:r>
              <a:rPr lang="en-US" sz="4000" dirty="0">
                <a:solidFill>
                  <a:schemeClr val="bg1"/>
                </a:solidFill>
              </a:rPr>
              <a:t>Practice, Practice, Practice</a:t>
            </a:r>
          </a:p>
          <a:p>
            <a:pPr marL="214308" indent="-214308">
              <a:buBlip>
                <a:blip r:embed="rId2"/>
              </a:buBlip>
            </a:pPr>
            <a:r>
              <a:rPr lang="en-US" sz="4000" dirty="0">
                <a:solidFill>
                  <a:schemeClr val="bg1"/>
                </a:solidFill>
              </a:rPr>
              <a:t> Check inventory of supplies needed for the specific emergency</a:t>
            </a:r>
          </a:p>
          <a:p>
            <a:pPr marL="214308" indent="-214308">
              <a:buBlip>
                <a:blip r:embed="rId2"/>
              </a:buBlip>
            </a:pPr>
            <a:r>
              <a:rPr lang="en-US" sz="4000" dirty="0">
                <a:solidFill>
                  <a:schemeClr val="bg1"/>
                </a:solidFill>
              </a:rPr>
              <a:t> Pharmacy staff present at the location of triage</a:t>
            </a:r>
          </a:p>
          <a:p>
            <a:pPr marL="214308" indent="-214308">
              <a:buBlip>
                <a:blip r:embed="rId2"/>
              </a:buBlip>
            </a:pPr>
            <a:r>
              <a:rPr lang="en-US" sz="4000" dirty="0">
                <a:solidFill>
                  <a:schemeClr val="bg1"/>
                </a:solidFill>
              </a:rPr>
              <a:t> Communication and training are crucial for positive outcomes</a:t>
            </a:r>
          </a:p>
          <a:p>
            <a:pPr marL="214308" indent="-214308">
              <a:buBlip>
                <a:blip r:embed="rId2"/>
              </a:buBlip>
            </a:pPr>
            <a:r>
              <a:rPr lang="en-US" sz="4000" dirty="0">
                <a:solidFill>
                  <a:schemeClr val="bg1"/>
                </a:solidFill>
              </a:rPr>
              <a:t> Learn from your mistakes</a:t>
            </a:r>
          </a:p>
        </p:txBody>
      </p:sp>
    </p:spTree>
    <p:extLst>
      <p:ext uri="{BB962C8B-B14F-4D97-AF65-F5344CB8AC3E}">
        <p14:creationId xmlns:p14="http://schemas.microsoft.com/office/powerpoint/2010/main" val="25027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2334" y="17310"/>
            <a:ext cx="78396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What are some important things needed during an Emergency?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34" y="2602633"/>
            <a:ext cx="1535906" cy="1671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65" y="5046291"/>
            <a:ext cx="1971675" cy="1307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288" y="4901337"/>
            <a:ext cx="1936346" cy="1452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167" y="2640503"/>
            <a:ext cx="2702588" cy="1633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0795" y="3182043"/>
            <a:ext cx="195681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367" y="591998"/>
            <a:ext cx="8229602" cy="5536861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  <a:latin typeface="+mn-lt"/>
              </a:rPr>
              <a:t>What’s in your          Inventory?</a:t>
            </a:r>
            <a:br>
              <a:rPr lang="en-US" sz="6600" dirty="0">
                <a:solidFill>
                  <a:schemeClr val="bg1"/>
                </a:solidFill>
                <a:latin typeface="+mn-lt"/>
              </a:rPr>
            </a:br>
            <a:r>
              <a:rPr lang="en-US" sz="6600" dirty="0">
                <a:solidFill>
                  <a:schemeClr val="bg1"/>
                </a:solidFill>
                <a:latin typeface="+mn-lt"/>
              </a:rPr>
              <a:t>The 4 Knows…</a:t>
            </a:r>
            <a:br>
              <a:rPr lang="en-US" sz="66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>Know your medication stock</a:t>
            </a: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>Know your Supplies</a:t>
            </a: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>Know how to order  </a:t>
            </a: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>Know Your local Resources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16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173" y="258925"/>
            <a:ext cx="7773338" cy="917107"/>
          </a:xfrm>
        </p:spPr>
        <p:txBody>
          <a:bodyPr>
            <a:normAutofit fontScale="90000"/>
          </a:bodyPr>
          <a:lstStyle/>
          <a:p>
            <a:r>
              <a:rPr lang="en-US" sz="4050" dirty="0">
                <a:solidFill>
                  <a:schemeClr val="bg1"/>
                </a:solidFill>
              </a:rPr>
              <a:t>Learning Objectives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torch by hatalar205 - A torch &lt;strong&gt;clipart&lt;/strong&gt;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704" y="4214232"/>
            <a:ext cx="1410922" cy="1015801"/>
          </a:xfrm>
          <a:prstGeom prst="rect">
            <a:avLst/>
          </a:prstGeom>
        </p:spPr>
      </p:pic>
      <p:pic>
        <p:nvPicPr>
          <p:cNvPr id="6" name="Picture 5" descr="Actor - James Burles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14" y="2690056"/>
            <a:ext cx="1346871" cy="1050053"/>
          </a:xfrm>
          <a:prstGeom prst="rect">
            <a:avLst/>
          </a:prstGeom>
        </p:spPr>
      </p:pic>
      <p:pic>
        <p:nvPicPr>
          <p:cNvPr id="7" name="Picture 6" descr="Requisites of a &lt;strong&gt;disaster&lt;/strong&gt; relief kit - Best Telescop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3573" y="4340039"/>
            <a:ext cx="2419443" cy="14724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4173" y="1108734"/>
            <a:ext cx="7224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Describe at least 4 types of Emergency situations in a Hospital Pharmacy setting.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69843" y="2310136"/>
            <a:ext cx="6383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Identify responsibilities for the Pharmacy Team</a:t>
            </a:r>
            <a:r>
              <a:rPr lang="en-US" sz="27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7785" y="3453029"/>
            <a:ext cx="7270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Explain your role as a Pharmacy Purchaser during an Emergency.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5693" y="4723152"/>
            <a:ext cx="54521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List tools and resources available to help during an Emergency situation.</a:t>
            </a:r>
          </a:p>
        </p:txBody>
      </p:sp>
    </p:spTree>
    <p:extLst>
      <p:ext uri="{BB962C8B-B14F-4D97-AF65-F5344CB8AC3E}">
        <p14:creationId xmlns:p14="http://schemas.microsoft.com/office/powerpoint/2010/main" val="11178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9" y="0"/>
            <a:ext cx="7981592" cy="2214694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Items of importance Before an 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4400" dirty="0">
                <a:solidFill>
                  <a:schemeClr val="bg1"/>
                </a:solidFill>
              </a:rPr>
              <a:t>Emergency occurs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Contacts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0" y="3064768"/>
            <a:ext cx="2653370" cy="3793232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List of staff with current phone numbers  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suppliers and the vendors emergency plans and Phone numbers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Local Hospitals Phone numbers and contacts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List of drugs/supply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3331012" y="3064766"/>
            <a:ext cx="2648963" cy="379323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Inventory of IV solutions 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Insulin, Anti-venom, and vaccines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Carts for transport</a:t>
            </a:r>
          </a:p>
          <a:p>
            <a:r>
              <a:rPr lang="en-US" sz="1800" b="1" dirty="0">
                <a:solidFill>
                  <a:schemeClr val="bg1"/>
                </a:solidFill>
              </a:rPr>
              <a:t>Standard operating procedure  for ordering of Medications and supplies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Extra Support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5979974" y="3064766"/>
            <a:ext cx="2478696" cy="3793234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</a:rPr>
              <a:t>Signed agreements with state/county emergency agencies and local hospitals if available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765" y="2410629"/>
            <a:ext cx="9144000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CMS requires facilities to conduct 2 major drills per year. If an emergency presents itself that would satisfy one testing drill needed. The rule requests that facilities ensure vendors have a plan to provide supply source during times of emergency. The needs for staff and patients will be provided provisions to include but not limited to; food, water, medical supplies, and pharmaceutical supplies.</a:t>
            </a:r>
          </a:p>
          <a:p>
            <a:endParaRPr lang="en-US" sz="1350" dirty="0"/>
          </a:p>
          <a:p>
            <a:r>
              <a:rPr lang="en-US" sz="135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19949" y="140221"/>
            <a:ext cx="6630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New requirements for CMS</a:t>
            </a:r>
          </a:p>
        </p:txBody>
      </p:sp>
      <p:pic>
        <p:nvPicPr>
          <p:cNvPr id="4" name="Picture 3" descr="&lt;strong&gt;CMS&lt;/strong&gt; Discovers That Insurers Offering Medicare Advantage “Really Know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505" y="1042184"/>
            <a:ext cx="1434990" cy="10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9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67403" y="2520398"/>
            <a:ext cx="76619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training and exercise requirements of the regulation call for individual-facility and/or full-scale Regional exercises, the below are some examples of exercise considerations: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• Earthquakes • Infectious Disease Outbreak • Active Shooter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• Single-Facility Disaster (power-outage)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• Medical Surge (i.e. community disaster leading to influx of patients)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• Tornados • Flooding • Cyber Security Attack • Fires • Hurricane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5521" y="0"/>
            <a:ext cx="513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New requirements for CMS continued</a:t>
            </a:r>
          </a:p>
        </p:txBody>
      </p:sp>
      <p:pic>
        <p:nvPicPr>
          <p:cNvPr id="5" name="Picture 4" descr="&lt;strong&gt;CMS&lt;/strong&gt; Discovers That Insurers Offering Medicare Advantage “Really Know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348" y="1408857"/>
            <a:ext cx="1257151" cy="95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2122" y="143965"/>
            <a:ext cx="7755318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Central Florida Regional Emergency Drill Scenario 4-6-2017: </a:t>
            </a:r>
          </a:p>
          <a:p>
            <a:r>
              <a:rPr lang="en-US" sz="3600" dirty="0">
                <a:solidFill>
                  <a:schemeClr val="bg1"/>
                </a:solidFill>
              </a:rPr>
              <a:t>Anti Government Activity-”Americans for an Armed Society” with Motorcycle groups attending. A Box Truck with stolen Cobalt 60 believed to be in Florida. </a:t>
            </a:r>
          </a:p>
          <a:p>
            <a:r>
              <a:rPr lang="en-US" sz="3600" dirty="0">
                <a:solidFill>
                  <a:schemeClr val="bg1"/>
                </a:solidFill>
              </a:rPr>
              <a:t>Notification of 4 explosions taking place simultaneously in front of Court Houses in Lake, Orange, Osceola, Seminole Counties. </a:t>
            </a:r>
          </a:p>
          <a:p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8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81" y="207701"/>
            <a:ext cx="7773338" cy="159617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Exercise Day 4/4/2017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9630" y="1630018"/>
            <a:ext cx="3829520" cy="506233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Volunteers Register/In place of scenes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Staff for all participating facilities briefed and put on alert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 Safety Check before  start of exercise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Begin Exercise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Notification of explosions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911 calls received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630018"/>
            <a:ext cx="3829050" cy="5227981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Command Center established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Communication between 911/Ems/Hospitals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HazMat Alert</a:t>
            </a:r>
          </a:p>
          <a:p>
            <a:pPr>
              <a:buClr>
                <a:schemeClr val="bg1"/>
              </a:buClr>
            </a:pPr>
            <a:r>
              <a:rPr lang="en-US" b="1" dirty="0" err="1">
                <a:solidFill>
                  <a:schemeClr val="bg1"/>
                </a:solidFill>
              </a:rPr>
              <a:t>Decon</a:t>
            </a:r>
            <a:r>
              <a:rPr lang="en-US" b="1" dirty="0">
                <a:solidFill>
                  <a:schemeClr val="bg1"/>
                </a:solidFill>
              </a:rPr>
              <a:t> set-set up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Triage set-up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Casualties begin arriving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0" y="273962"/>
            <a:ext cx="7773338" cy="159617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Exercise Day 4/4/2017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870139"/>
            <a:ext cx="3829520" cy="4822209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Treatment and </a:t>
            </a:r>
            <a:r>
              <a:rPr lang="en-US" b="1" dirty="0" err="1">
                <a:solidFill>
                  <a:schemeClr val="bg1"/>
                </a:solidFill>
              </a:rPr>
              <a:t>decon</a:t>
            </a:r>
            <a:r>
              <a:rPr lang="en-US" b="1" dirty="0">
                <a:solidFill>
                  <a:schemeClr val="bg1"/>
                </a:solidFill>
              </a:rPr>
              <a:t> of patients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Pharmacy Technician dispatched to ER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Pharmacy researching medications needed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Supplies/medications transported to treatment areas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Medical examiner dispatched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001079"/>
            <a:ext cx="3829050" cy="4691269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Update on causality count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Communication continues 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Hospital victims dwindle to worried well</a:t>
            </a: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scene is cleared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8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8000">
              <a:schemeClr val="accent1">
                <a:lumMod val="7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6E845AC-67FB-407D-9F17-4368B36B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4" y="3324141"/>
            <a:ext cx="5907314" cy="35338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6DF2D25-CEE7-45EF-A422-07E52C8F8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84" y="127734"/>
            <a:ext cx="5907314" cy="319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57000">
              <a:schemeClr val="accent1">
                <a:lumMod val="7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104B1A-7DDA-46D2-8669-3B12EF08E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02" y="3468915"/>
            <a:ext cx="6876884" cy="3389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5B9B6A-0A7B-4172-BC8D-725FCF340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798" y="1"/>
            <a:ext cx="6876288" cy="34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46000">
              <a:schemeClr val="accent1">
                <a:lumMod val="75000"/>
              </a:schemeClr>
            </a:gs>
            <a:gs pos="96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6F33A3-D9D0-45B2-A601-3FCA8F953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883" y="3410857"/>
            <a:ext cx="6876288" cy="3447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6B6583-C4DF-4F3C-A1DD-92079BF80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83" y="1"/>
            <a:ext cx="6876288" cy="34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932" y="240149"/>
            <a:ext cx="800783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Strategic National Stockpile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7579" y="1140395"/>
            <a:ext cx="6890489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Managed by the CDC</a:t>
            </a:r>
          </a:p>
          <a:p>
            <a:r>
              <a:rPr lang="en-US" sz="4000" dirty="0">
                <a:solidFill>
                  <a:schemeClr val="bg1"/>
                </a:solidFill>
              </a:rPr>
              <a:t>National repository of antibiotics, chemical antidotes, antitoxins, life support medications, medical/surgical supplies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Push packs are delivered within 12 hours, but plan to have supplies for 72-96 hours</a:t>
            </a:r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31454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221" y="1931831"/>
            <a:ext cx="264016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What is your definition of </a:t>
            </a:r>
          </a:p>
          <a:p>
            <a:r>
              <a:rPr lang="en-US" sz="4800" dirty="0">
                <a:solidFill>
                  <a:schemeClr val="bg1"/>
                </a:solidFill>
              </a:rPr>
              <a:t>an </a:t>
            </a:r>
            <a:r>
              <a:rPr lang="en-US" sz="4400" dirty="0">
                <a:solidFill>
                  <a:schemeClr val="bg1"/>
                </a:solidFill>
              </a:rPr>
              <a:t>Emergency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38939108"/>
              </p:ext>
            </p:extLst>
          </p:nvPr>
        </p:nvGraphicFramePr>
        <p:xfrm>
          <a:off x="2102438" y="1515336"/>
          <a:ext cx="483609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Report on the &lt;strong&gt;Toilet&lt;/strong&gt; &lt;strong&gt;Paper&lt;/strong&gt; Dilemm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631" y="1515336"/>
            <a:ext cx="1785938" cy="15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2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765" y="0"/>
            <a:ext cx="87108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Memorandum of Understanding Between Lake County Health Department and Florida Hospital Waterman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2239" y="2800767"/>
            <a:ext cx="75919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Purpose of this agreement is to delineate responsibilities of prophylaxis of employees and immediate family members during an event of a catastrophic biological incident.</a:t>
            </a:r>
          </a:p>
        </p:txBody>
      </p:sp>
    </p:spTree>
    <p:extLst>
      <p:ext uri="{BB962C8B-B14F-4D97-AF65-F5344CB8AC3E}">
        <p14:creationId xmlns:p14="http://schemas.microsoft.com/office/powerpoint/2010/main" val="5863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89" y="1423137"/>
            <a:ext cx="7436223" cy="3952324"/>
          </a:xfrm>
          <a:prstGeom prst="rect">
            <a:avLst/>
          </a:prstGeom>
        </p:spPr>
      </p:pic>
      <p:pic>
        <p:nvPicPr>
          <p:cNvPr id="3" name="Picture 2" descr="try not to whine... much.: January 20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1" y="2699497"/>
            <a:ext cx="1660712" cy="166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9570" y="2043070"/>
            <a:ext cx="77943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Director           Manager             RPH            Buyer            </a:t>
            </a:r>
          </a:p>
        </p:txBody>
      </p:sp>
      <p:sp>
        <p:nvSpPr>
          <p:cNvPr id="4" name="Right Arrow 3"/>
          <p:cNvSpPr/>
          <p:nvPr/>
        </p:nvSpPr>
        <p:spPr>
          <a:xfrm>
            <a:off x="4464567" y="2099212"/>
            <a:ext cx="984386" cy="4241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ight Arrow 5"/>
          <p:cNvSpPr/>
          <p:nvPr/>
        </p:nvSpPr>
        <p:spPr>
          <a:xfrm>
            <a:off x="8077573" y="2121706"/>
            <a:ext cx="984386" cy="4241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949570" y="2439867"/>
            <a:ext cx="7741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</a:rPr>
              <a:t>Techs </a:t>
            </a:r>
          </a:p>
          <a:p>
            <a:r>
              <a:rPr lang="en-US" sz="2700" dirty="0">
                <a:solidFill>
                  <a:schemeClr val="bg1"/>
                </a:solidFill>
              </a:rPr>
              <a:t>Everyone in Pharmacy plays an important part to accomplish the goal of providing the best possible care especially during an emergency.</a:t>
            </a:r>
          </a:p>
          <a:p>
            <a:r>
              <a:rPr lang="en-US" sz="2700" dirty="0">
                <a:solidFill>
                  <a:schemeClr val="bg1"/>
                </a:solidFill>
              </a:rPr>
              <a:t>Many departments have to work together to make sure all aspects of care are provided, such as; Administration, Facilities, Clinical Staff, Pharmacy, Materials Management, Food Services and Security.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6221578" y="2119120"/>
            <a:ext cx="984386" cy="4241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ight Arrow 8"/>
          <p:cNvSpPr/>
          <p:nvPr/>
        </p:nvSpPr>
        <p:spPr>
          <a:xfrm>
            <a:off x="2109502" y="2119120"/>
            <a:ext cx="984386" cy="4241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1234567" y="204421"/>
            <a:ext cx="72243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Pharmacy Team responsibilities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7917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5617" y="424071"/>
            <a:ext cx="77392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Director of Pharmacy  Responsibilities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Report to Command Center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Communicate with staff on status of situation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Pick up Push-Packs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Coordinate staffing needs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Contact needed resources </a:t>
            </a:r>
          </a:p>
        </p:txBody>
      </p:sp>
    </p:spTree>
    <p:extLst>
      <p:ext uri="{BB962C8B-B14F-4D97-AF65-F5344CB8AC3E}">
        <p14:creationId xmlns:p14="http://schemas.microsoft.com/office/powerpoint/2010/main" val="165257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7999" y="205029"/>
            <a:ext cx="8794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  </a:t>
            </a:r>
            <a:r>
              <a:rPr lang="en-US" sz="5400" dirty="0">
                <a:solidFill>
                  <a:schemeClr val="bg1"/>
                </a:solidFill>
              </a:rPr>
              <a:t>Some responsibilities</a:t>
            </a:r>
          </a:p>
          <a:p>
            <a:r>
              <a:rPr lang="en-US" sz="5400" dirty="0">
                <a:solidFill>
                  <a:schemeClr val="bg1"/>
                </a:solidFill>
              </a:rPr>
              <a:t> for the Pharmacist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7999" y="2533917"/>
            <a:ext cx="7191632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Distribute medications during event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Research medications needed for appropriate situation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Patient counseling if needed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237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1636" y="0"/>
            <a:ext cx="7021316" cy="6855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Some responsibilities for the Pharmacy Buyer are…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Placing orders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Assisting with calls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Inventory reports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Refrigeration space management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Filling orders 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714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0000">
              <a:schemeClr val="accent1">
                <a:lumMod val="7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CMS&lt;/strong&gt; Discovers That Insurers Offering Medicare Advantage “Really Know ..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823" y="1751146"/>
            <a:ext cx="2790580" cy="2111665"/>
          </a:xfrm>
          <a:prstGeom prst="rect">
            <a:avLst/>
          </a:prstGeom>
        </p:spPr>
      </p:pic>
      <p:pic>
        <p:nvPicPr>
          <p:cNvPr id="3" name="Picture 2" descr="&lt;strong&gt;Joint&lt;/strong&gt; &lt;strong&gt;Commission&lt;/strong&gt; - Wikiped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310" y="1842314"/>
            <a:ext cx="2595817" cy="1586333"/>
          </a:xfrm>
          <a:prstGeom prst="rect">
            <a:avLst/>
          </a:prstGeom>
        </p:spPr>
      </p:pic>
      <p:pic>
        <p:nvPicPr>
          <p:cNvPr id="4" name="Picture 3" descr="&lt;strong&gt;EMS&lt;/strong&gt; (&lt;strong&gt;Emergency Medical Services&lt;/strong&gt;) Visi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28" y="2299052"/>
            <a:ext cx="1559859" cy="1563759"/>
          </a:xfrm>
          <a:prstGeom prst="rect">
            <a:avLst/>
          </a:prstGeom>
        </p:spPr>
      </p:pic>
      <p:pic>
        <p:nvPicPr>
          <p:cNvPr id="9" name="Picture 8" descr="File:Florida Highway Patrol logo (emblem).jpg - Wikimedia Common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217" y="4228277"/>
            <a:ext cx="1419606" cy="1371600"/>
          </a:xfrm>
          <a:prstGeom prst="rect">
            <a:avLst/>
          </a:prstGeom>
        </p:spPr>
      </p:pic>
      <p:pic>
        <p:nvPicPr>
          <p:cNvPr id="10" name="Picture 9" descr="&lt;strong&gt;HazMat&lt;/strong&gt; | Tom Magliery | Flick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527" y="3990713"/>
            <a:ext cx="1846729" cy="1846729"/>
          </a:xfrm>
          <a:prstGeom prst="rect">
            <a:avLst/>
          </a:prstGeom>
        </p:spPr>
      </p:pic>
      <p:pic>
        <p:nvPicPr>
          <p:cNvPr id="5" name="Picture 4" descr="The &lt;strong&gt;Centers for Disease Control&lt;/strong&gt; and Prevention fight the spread of ...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334" y="930300"/>
            <a:ext cx="1785938" cy="1385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1580" y="1037539"/>
            <a:ext cx="1480073" cy="14272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4217" y="1127899"/>
            <a:ext cx="463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Tools and Resources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0107" y="3747013"/>
            <a:ext cx="1630094" cy="163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0418" y="384644"/>
            <a:ext cx="6705600" cy="704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List of Websites for resources:</a:t>
            </a:r>
          </a:p>
          <a:p>
            <a:r>
              <a:rPr lang="en-US" sz="4800" dirty="0">
                <a:solidFill>
                  <a:schemeClr val="bg1"/>
                </a:solidFill>
              </a:rPr>
              <a:t>www.cms.gov</a:t>
            </a:r>
          </a:p>
          <a:p>
            <a:r>
              <a:rPr lang="en-US" sz="4800" dirty="0">
                <a:solidFill>
                  <a:schemeClr val="bg1"/>
                </a:solidFill>
              </a:rPr>
              <a:t>www.cdc.gov</a:t>
            </a:r>
          </a:p>
          <a:p>
            <a:r>
              <a:rPr lang="en-US" sz="4800" dirty="0">
                <a:solidFill>
                  <a:schemeClr val="bg1"/>
                </a:solidFill>
              </a:rPr>
              <a:t>www.nrt.gov</a:t>
            </a:r>
          </a:p>
          <a:p>
            <a:r>
              <a:rPr lang="en-US" sz="4800" dirty="0">
                <a:solidFill>
                  <a:schemeClr val="bg1"/>
                </a:solidFill>
              </a:rPr>
              <a:t>www.jointcommission.org</a:t>
            </a:r>
          </a:p>
          <a:p>
            <a:r>
              <a:rPr lang="en-US" sz="4800" dirty="0">
                <a:solidFill>
                  <a:schemeClr val="bg1"/>
                </a:solidFill>
              </a:rPr>
              <a:t>www.poison.org</a:t>
            </a:r>
          </a:p>
          <a:p>
            <a:endParaRPr lang="en-US" sz="3300" dirty="0">
              <a:solidFill>
                <a:schemeClr val="bg1"/>
              </a:solidFill>
            </a:endParaRPr>
          </a:p>
          <a:p>
            <a:endParaRPr lang="en-US" sz="3300" dirty="0">
              <a:solidFill>
                <a:schemeClr val="bg1"/>
              </a:solidFill>
            </a:endParaRPr>
          </a:p>
          <a:p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69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535234"/>
            <a:ext cx="7763814" cy="7038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Which Event Does Not lead to an emergency?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608" y="2340060"/>
            <a:ext cx="8088537" cy="4150891"/>
          </a:xfrm>
        </p:spPr>
        <p:txBody>
          <a:bodyPr>
            <a:normAutofit lnSpcReduction="10000"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A. Bio-terrorism</a:t>
            </a:r>
          </a:p>
          <a:p>
            <a:r>
              <a:rPr lang="en-US" sz="3900" dirty="0">
                <a:solidFill>
                  <a:schemeClr val="bg1"/>
                </a:solidFill>
              </a:rPr>
              <a:t>B. Violent crime</a:t>
            </a:r>
          </a:p>
          <a:p>
            <a:r>
              <a:rPr lang="en-US" sz="3900" dirty="0">
                <a:solidFill>
                  <a:schemeClr val="bg1"/>
                </a:solidFill>
              </a:rPr>
              <a:t>C. Water Contamination</a:t>
            </a:r>
          </a:p>
          <a:p>
            <a:r>
              <a:rPr lang="en-US" sz="3900" dirty="0">
                <a:solidFill>
                  <a:schemeClr val="bg1"/>
                </a:solidFill>
              </a:rPr>
              <a:t>D. Running out of labels</a:t>
            </a:r>
          </a:p>
          <a:p>
            <a:r>
              <a:rPr lang="en-US" sz="3900" dirty="0">
                <a:solidFill>
                  <a:schemeClr val="bg1"/>
                </a:solidFill>
              </a:rPr>
              <a:t>E. Natural disaster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4433" y="307496"/>
            <a:ext cx="51856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Post-Test</a:t>
            </a:r>
          </a:p>
        </p:txBody>
      </p:sp>
    </p:spTree>
    <p:extLst>
      <p:ext uri="{BB962C8B-B14F-4D97-AF65-F5344CB8AC3E}">
        <p14:creationId xmlns:p14="http://schemas.microsoft.com/office/powerpoint/2010/main" val="33754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accent1">
                <a:lumMod val="7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193570"/>
            <a:ext cx="7763814" cy="10287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are the responsibilities of the Pharmacy Purchaser during an Emergency? (more than one answer)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804" y="2340061"/>
            <a:ext cx="8276867" cy="4517939"/>
          </a:xfrm>
        </p:spPr>
        <p:txBody>
          <a:bodyPr>
            <a:normAutofit fontScale="77500" lnSpcReduction="20000"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A. Report to the command center</a:t>
            </a:r>
          </a:p>
          <a:p>
            <a:r>
              <a:rPr lang="en-US" sz="4100" dirty="0">
                <a:solidFill>
                  <a:schemeClr val="bg1"/>
                </a:solidFill>
              </a:rPr>
              <a:t>B. Place medication order</a:t>
            </a:r>
          </a:p>
          <a:p>
            <a:r>
              <a:rPr lang="en-US" sz="4100" dirty="0">
                <a:solidFill>
                  <a:schemeClr val="bg1"/>
                </a:solidFill>
              </a:rPr>
              <a:t>C. Transport medications to departments </a:t>
            </a:r>
          </a:p>
          <a:p>
            <a:r>
              <a:rPr lang="en-US" sz="4100" dirty="0">
                <a:solidFill>
                  <a:schemeClr val="bg1"/>
                </a:solidFill>
              </a:rPr>
              <a:t>D. Conduct inventory counts on supplies/medications</a:t>
            </a:r>
          </a:p>
          <a:p>
            <a:r>
              <a:rPr lang="en-US" sz="4100" dirty="0">
                <a:solidFill>
                  <a:schemeClr val="bg1"/>
                </a:solidFill>
              </a:rPr>
              <a:t>E. Verify vendor contact information is accurate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7887" y="351186"/>
            <a:ext cx="7315200" cy="7094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e·mer·gen·cy</a:t>
            </a:r>
            <a:endParaRPr lang="en-US" sz="5400" dirty="0">
              <a:solidFill>
                <a:schemeClr val="bg1"/>
              </a:solidFill>
            </a:endParaRPr>
          </a:p>
          <a:p>
            <a:r>
              <a:rPr lang="en-US" sz="4400" dirty="0">
                <a:solidFill>
                  <a:schemeClr val="bg1"/>
                </a:solidFill>
              </a:rPr>
              <a:t>a serious, unexpected, and often dangerous situation requiring immediate action.</a:t>
            </a:r>
          </a:p>
          <a:p>
            <a:r>
              <a:rPr lang="en-US" sz="4400" dirty="0">
                <a:solidFill>
                  <a:schemeClr val="bg1"/>
                </a:solidFill>
              </a:rPr>
              <a:t> mid 17th century: from medieval Latin </a:t>
            </a:r>
            <a:r>
              <a:rPr lang="en-US" sz="4400" i="1" dirty="0" err="1">
                <a:solidFill>
                  <a:schemeClr val="bg1"/>
                </a:solidFill>
              </a:rPr>
              <a:t>emergentia</a:t>
            </a:r>
            <a:r>
              <a:rPr lang="en-US" sz="4400" dirty="0">
                <a:solidFill>
                  <a:schemeClr val="bg1"/>
                </a:solidFill>
              </a:rPr>
              <a:t>, from Latin </a:t>
            </a:r>
            <a:r>
              <a:rPr lang="en-US" sz="4400" i="1" dirty="0" err="1">
                <a:solidFill>
                  <a:schemeClr val="bg1"/>
                </a:solidFill>
              </a:rPr>
              <a:t>emergere</a:t>
            </a:r>
            <a:r>
              <a:rPr lang="en-US" sz="4400" dirty="0">
                <a:solidFill>
                  <a:schemeClr val="bg1"/>
                </a:solidFill>
              </a:rPr>
              <a:t> ‘arise, bring to light’</a:t>
            </a:r>
          </a:p>
          <a:p>
            <a:endParaRPr lang="en-US" sz="3300" dirty="0">
              <a:solidFill>
                <a:schemeClr val="bg1"/>
              </a:solidFill>
            </a:endParaRPr>
          </a:p>
          <a:p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3DA9DB-4C83-48D7-A5B1-A9A6628CEEB8}"/>
              </a:ext>
            </a:extLst>
          </p:cNvPr>
          <p:cNvSpPr/>
          <p:nvPr/>
        </p:nvSpPr>
        <p:spPr>
          <a:xfrm>
            <a:off x="255816" y="5948896"/>
            <a:ext cx="1282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Urgent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6A2ED70-3A8F-4456-820E-DBF396735347}"/>
              </a:ext>
            </a:extLst>
          </p:cNvPr>
          <p:cNvSpPr/>
          <p:nvPr/>
        </p:nvSpPr>
        <p:spPr>
          <a:xfrm>
            <a:off x="7506086" y="5948895"/>
            <a:ext cx="1282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Urgent</a:t>
            </a:r>
          </a:p>
        </p:txBody>
      </p:sp>
    </p:spTree>
    <p:extLst>
      <p:ext uri="{BB962C8B-B14F-4D97-AF65-F5344CB8AC3E}">
        <p14:creationId xmlns:p14="http://schemas.microsoft.com/office/powerpoint/2010/main" val="25305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36455"/>
            <a:ext cx="7763814" cy="10287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responsibilities of a Pharmacy Team during an Emergency are? </a:t>
            </a:r>
            <a:r>
              <a:rPr lang="en-US" sz="4400" dirty="0">
                <a:solidFill>
                  <a:schemeClr val="bg1"/>
                </a:solidFill>
              </a:rPr>
              <a:t>(more than one answer)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3218" y="1967082"/>
            <a:ext cx="8028040" cy="4433718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A. Communication with staff/departments </a:t>
            </a:r>
          </a:p>
          <a:p>
            <a:r>
              <a:rPr lang="en-US" sz="3200" dirty="0">
                <a:solidFill>
                  <a:schemeClr val="bg1"/>
                </a:solidFill>
              </a:rPr>
              <a:t>B. Contact Poison control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C. Pick up Strategic National Stockpile </a:t>
            </a:r>
          </a:p>
          <a:p>
            <a:r>
              <a:rPr lang="en-US" sz="3200" dirty="0">
                <a:solidFill>
                  <a:schemeClr val="bg1"/>
                </a:solidFill>
              </a:rPr>
              <a:t>D. Refer to Policies and Procedures for specific emergency</a:t>
            </a:r>
          </a:p>
          <a:p>
            <a:r>
              <a:rPr lang="en-US" sz="3200" dirty="0">
                <a:solidFill>
                  <a:schemeClr val="bg1"/>
                </a:solidFill>
              </a:rPr>
              <a:t>E. Call the President of the USA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1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959193"/>
            <a:ext cx="7763814" cy="1223320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What tools and resources can you use when preparing for emergencies?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4400" dirty="0">
                <a:solidFill>
                  <a:schemeClr val="bg1"/>
                </a:solidFill>
              </a:rPr>
              <a:t>(more than one answer)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635" y="2182513"/>
            <a:ext cx="7627510" cy="4517939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A. The Center for Disease Control</a:t>
            </a:r>
          </a:p>
          <a:p>
            <a:r>
              <a:rPr lang="en-US" sz="4000" dirty="0">
                <a:solidFill>
                  <a:schemeClr val="bg1"/>
                </a:solidFill>
              </a:rPr>
              <a:t>B. CIA</a:t>
            </a:r>
          </a:p>
          <a:p>
            <a:r>
              <a:rPr lang="en-US" sz="4000" dirty="0">
                <a:solidFill>
                  <a:schemeClr val="bg1"/>
                </a:solidFill>
              </a:rPr>
              <a:t>C. Joint commission</a:t>
            </a:r>
          </a:p>
          <a:p>
            <a:r>
              <a:rPr lang="en-US" sz="4000" dirty="0">
                <a:solidFill>
                  <a:schemeClr val="bg1"/>
                </a:solidFill>
              </a:rPr>
              <a:t>D. Weather reports</a:t>
            </a:r>
          </a:p>
          <a:p>
            <a:r>
              <a:rPr lang="en-US" sz="4000" dirty="0">
                <a:solidFill>
                  <a:schemeClr val="bg1"/>
                </a:solidFill>
              </a:rPr>
              <a:t>E. </a:t>
            </a:r>
            <a:r>
              <a:rPr lang="en-US" sz="4000" dirty="0" err="1">
                <a:solidFill>
                  <a:schemeClr val="bg1"/>
                </a:solidFill>
              </a:rPr>
              <a:t>Cms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61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2000">
              <a:schemeClr val="accent1">
                <a:lumMod val="7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A2DBC4-6FCA-4A47-A5C4-6EAD0AF9E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778" y="1401712"/>
            <a:ext cx="4837595" cy="41060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D342381-C6F6-460A-AFE9-16B1BC8CE019}"/>
              </a:ext>
            </a:extLst>
          </p:cNvPr>
          <p:cNvSpPr/>
          <p:nvPr/>
        </p:nvSpPr>
        <p:spPr>
          <a:xfrm>
            <a:off x="818701" y="2613919"/>
            <a:ext cx="36952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7283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8000">
              <a:schemeClr val="accent1">
                <a:lumMod val="7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F30E64-2DAF-42CE-AC4D-A72739725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9" r="2486" b="50220"/>
          <a:stretch/>
        </p:blipFill>
        <p:spPr>
          <a:xfrm>
            <a:off x="277868" y="4034268"/>
            <a:ext cx="3968642" cy="19412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D638EB4-30D7-4F7A-958D-49A7134A9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121" y="1231651"/>
            <a:ext cx="2493142" cy="32382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59B0789-2E44-4D47-B495-AA10526EB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519" y="985807"/>
            <a:ext cx="4231736" cy="2417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2FC8FD7-B675-47F0-B1AC-3AC1F85B2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510" y="3168788"/>
            <a:ext cx="2056373" cy="1634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1F53F77-56BC-4E6C-BFC6-83E3CD3657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594" t="9917" r="23197" b="9917"/>
          <a:stretch/>
        </p:blipFill>
        <p:spPr>
          <a:xfrm rot="5400000">
            <a:off x="2625099" y="3036053"/>
            <a:ext cx="1644434" cy="12739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193982F-EB9C-4544-A08E-83844A54EF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000" t="4469" r="27649"/>
          <a:stretch/>
        </p:blipFill>
        <p:spPr>
          <a:xfrm>
            <a:off x="197594" y="1231651"/>
            <a:ext cx="1883088" cy="28396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D92BCDC-8CE4-4915-A60C-F44121A33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9324" y="4009343"/>
            <a:ext cx="1966130" cy="19661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49D8E08-0529-47CF-B003-E3D00168D2E1}"/>
              </a:ext>
            </a:extLst>
          </p:cNvPr>
          <p:cNvSpPr txBox="1"/>
          <p:nvPr/>
        </p:nvSpPr>
        <p:spPr>
          <a:xfrm>
            <a:off x="501977" y="814339"/>
            <a:ext cx="82035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This is why you should be prepared for emergencies!</a:t>
            </a:r>
          </a:p>
        </p:txBody>
      </p:sp>
    </p:spTree>
    <p:extLst>
      <p:ext uri="{BB962C8B-B14F-4D97-AF65-F5344CB8AC3E}">
        <p14:creationId xmlns:p14="http://schemas.microsoft.com/office/powerpoint/2010/main" val="19255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6000">
              <a:schemeClr val="accent1">
                <a:lumMod val="7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8DD5E3-E5A4-41DB-A654-468BD6DC56ED}"/>
              </a:ext>
            </a:extLst>
          </p:cNvPr>
          <p:cNvSpPr txBox="1"/>
          <p:nvPr/>
        </p:nvSpPr>
        <p:spPr>
          <a:xfrm>
            <a:off x="119585" y="2744967"/>
            <a:ext cx="888268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Thank you and have a safe trip home!</a:t>
            </a:r>
          </a:p>
        </p:txBody>
      </p:sp>
    </p:spTree>
    <p:extLst>
      <p:ext uri="{BB962C8B-B14F-4D97-AF65-F5344CB8AC3E}">
        <p14:creationId xmlns:p14="http://schemas.microsoft.com/office/powerpoint/2010/main" val="38427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4153" y="154849"/>
            <a:ext cx="7703507" cy="6394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Joint Commission definition of Emergency: An unexpected or sudden event that significantly disrupts the organization’s ability to provide care, or the environment of care itself, or that results in a sudden significant changed or increased demand for the organization's service. Emergencies can be either human-made or natural or a combination of both, and they exist on a continuum of severity.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8919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accent1">
                <a:lumMod val="7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535234"/>
            <a:ext cx="7763814" cy="7038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Which Event Does Not lead to an emergency?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608" y="2340060"/>
            <a:ext cx="8088537" cy="4150891"/>
          </a:xfrm>
        </p:spPr>
        <p:txBody>
          <a:bodyPr>
            <a:normAutofit lnSpcReduction="10000"/>
          </a:bodyPr>
          <a:lstStyle/>
          <a:p>
            <a:r>
              <a:rPr lang="en-US" sz="3900" dirty="0">
                <a:solidFill>
                  <a:schemeClr val="bg1"/>
                </a:solidFill>
              </a:rPr>
              <a:t>A. Bio-terrorism</a:t>
            </a:r>
          </a:p>
          <a:p>
            <a:r>
              <a:rPr lang="en-US" sz="3900" dirty="0">
                <a:solidFill>
                  <a:schemeClr val="bg1"/>
                </a:solidFill>
              </a:rPr>
              <a:t>B. Violent crime</a:t>
            </a:r>
          </a:p>
          <a:p>
            <a:r>
              <a:rPr lang="en-US" sz="3900" dirty="0">
                <a:solidFill>
                  <a:schemeClr val="bg1"/>
                </a:solidFill>
              </a:rPr>
              <a:t>C. Water Contamination</a:t>
            </a:r>
          </a:p>
          <a:p>
            <a:r>
              <a:rPr lang="en-US" sz="3900" dirty="0">
                <a:solidFill>
                  <a:schemeClr val="bg1"/>
                </a:solidFill>
              </a:rPr>
              <a:t>D. Running out of labels</a:t>
            </a:r>
          </a:p>
          <a:p>
            <a:r>
              <a:rPr lang="en-US" sz="3900" dirty="0">
                <a:solidFill>
                  <a:schemeClr val="bg1"/>
                </a:solidFill>
              </a:rPr>
              <a:t>E. Natural disaster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4433" y="307496"/>
            <a:ext cx="518561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</a:rPr>
              <a:t>Pre-Test</a:t>
            </a:r>
          </a:p>
        </p:txBody>
      </p:sp>
    </p:spTree>
    <p:extLst>
      <p:ext uri="{BB962C8B-B14F-4D97-AF65-F5344CB8AC3E}">
        <p14:creationId xmlns:p14="http://schemas.microsoft.com/office/powerpoint/2010/main" val="361551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193570"/>
            <a:ext cx="7763814" cy="10287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are the responsibilities of the Pharmacy Purchaser during an Emergency? </a:t>
            </a:r>
            <a:r>
              <a:rPr lang="en-US" sz="3600" dirty="0">
                <a:solidFill>
                  <a:schemeClr val="bg1"/>
                </a:solidFill>
              </a:rPr>
              <a:t>(more than one answer)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804" y="2340061"/>
            <a:ext cx="8276867" cy="4517939"/>
          </a:xfrm>
        </p:spPr>
        <p:txBody>
          <a:bodyPr>
            <a:normAutofit fontScale="77500" lnSpcReduction="20000"/>
          </a:bodyPr>
          <a:lstStyle/>
          <a:p>
            <a:r>
              <a:rPr lang="en-US" sz="4100" dirty="0">
                <a:solidFill>
                  <a:schemeClr val="bg1"/>
                </a:solidFill>
              </a:rPr>
              <a:t>A. Report to the command center</a:t>
            </a:r>
          </a:p>
          <a:p>
            <a:r>
              <a:rPr lang="en-US" sz="4100" dirty="0">
                <a:solidFill>
                  <a:schemeClr val="bg1"/>
                </a:solidFill>
              </a:rPr>
              <a:t>B. Place medication order</a:t>
            </a:r>
          </a:p>
          <a:p>
            <a:r>
              <a:rPr lang="en-US" sz="4100" dirty="0">
                <a:solidFill>
                  <a:schemeClr val="bg1"/>
                </a:solidFill>
              </a:rPr>
              <a:t>C. Transport medications to departments </a:t>
            </a:r>
          </a:p>
          <a:p>
            <a:r>
              <a:rPr lang="en-US" sz="4100" dirty="0">
                <a:solidFill>
                  <a:schemeClr val="bg1"/>
                </a:solidFill>
              </a:rPr>
              <a:t>D. Conduct inventory counts on supplies/medications</a:t>
            </a:r>
          </a:p>
          <a:p>
            <a:r>
              <a:rPr lang="en-US" sz="4100" dirty="0">
                <a:solidFill>
                  <a:schemeClr val="bg1"/>
                </a:solidFill>
              </a:rPr>
              <a:t>E. Verify vendor contact information is accurate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35761"/>
            <a:ext cx="7763814" cy="10287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responsibilities of a Pharmacy Team during an Emergency are? (more than one answer)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665" y="2101521"/>
            <a:ext cx="8449145" cy="451793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A. Communication with staff/departments </a:t>
            </a:r>
          </a:p>
          <a:p>
            <a:r>
              <a:rPr lang="en-US" sz="3200" dirty="0">
                <a:solidFill>
                  <a:schemeClr val="bg1"/>
                </a:solidFill>
              </a:rPr>
              <a:t>B. Contact Poison control </a:t>
            </a:r>
          </a:p>
          <a:p>
            <a:r>
              <a:rPr lang="en-US" sz="3200" dirty="0">
                <a:solidFill>
                  <a:schemeClr val="bg1"/>
                </a:solidFill>
              </a:rPr>
              <a:t> C. Pick up Strategic National Stockpile </a:t>
            </a:r>
          </a:p>
          <a:p>
            <a:r>
              <a:rPr lang="en-US" sz="3200" dirty="0">
                <a:solidFill>
                  <a:schemeClr val="bg1"/>
                </a:solidFill>
              </a:rPr>
              <a:t>D. Refer to Policies and Procedures for specific emergency</a:t>
            </a:r>
          </a:p>
          <a:p>
            <a:r>
              <a:rPr lang="en-US" sz="3200" dirty="0">
                <a:solidFill>
                  <a:schemeClr val="bg1"/>
                </a:solidFill>
              </a:rPr>
              <a:t>E. Call the President of the USA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100000">
              <a:schemeClr val="accent1">
                <a:lumMod val="7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959193"/>
            <a:ext cx="7763814" cy="12233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What tools and resources can you use when preparing for emergencies? (more than one answer)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635" y="2182513"/>
            <a:ext cx="7627510" cy="4517939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A. The Center for Disease Control</a:t>
            </a:r>
          </a:p>
          <a:p>
            <a:r>
              <a:rPr lang="en-US" sz="4000" dirty="0">
                <a:solidFill>
                  <a:schemeClr val="bg1"/>
                </a:solidFill>
              </a:rPr>
              <a:t>B. CIA</a:t>
            </a:r>
          </a:p>
          <a:p>
            <a:r>
              <a:rPr lang="en-US" sz="4000" dirty="0">
                <a:solidFill>
                  <a:schemeClr val="bg1"/>
                </a:solidFill>
              </a:rPr>
              <a:t>C. Joint commission</a:t>
            </a:r>
          </a:p>
          <a:p>
            <a:r>
              <a:rPr lang="en-US" sz="4000" dirty="0">
                <a:solidFill>
                  <a:schemeClr val="bg1"/>
                </a:solidFill>
              </a:rPr>
              <a:t>D. Weather reports</a:t>
            </a:r>
          </a:p>
          <a:p>
            <a:r>
              <a:rPr lang="en-US" sz="4000" dirty="0">
                <a:solidFill>
                  <a:schemeClr val="bg1"/>
                </a:solidFill>
              </a:rPr>
              <a:t>E. </a:t>
            </a:r>
            <a:r>
              <a:rPr lang="en-US" sz="4000" dirty="0" err="1">
                <a:solidFill>
                  <a:schemeClr val="bg1"/>
                </a:solidFill>
              </a:rPr>
              <a:t>Cms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2475</TotalTime>
  <Words>1267</Words>
  <Application>Microsoft Office PowerPoint</Application>
  <PresentationFormat>On-screen Show (4:3)</PresentationFormat>
  <Paragraphs>196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Droplet</vt:lpstr>
      <vt:lpstr>Emergency Preparedness for Pharmacies/Hospitals</vt:lpstr>
      <vt:lpstr>Learning Objectives </vt:lpstr>
      <vt:lpstr>PowerPoint Presentation</vt:lpstr>
      <vt:lpstr>PowerPoint Presentation</vt:lpstr>
      <vt:lpstr>PowerPoint Presentation</vt:lpstr>
      <vt:lpstr>Which Event Does Not lead to an emergency?</vt:lpstr>
      <vt:lpstr>What are the responsibilities of the Pharmacy Purchaser during an Emergency? (more than one answer)</vt:lpstr>
      <vt:lpstr>The responsibilities of a Pharmacy Team during an Emergency are? (more than one answer)</vt:lpstr>
      <vt:lpstr>What tools and resources can you use when preparing for emergencies? (more than one answer)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in your          Inventory? The 4 Knows…  Know your medication stock Know your Supplies Know how to order   Know Your local Resources  </vt:lpstr>
      <vt:lpstr>Items of importance Before an  Emergency occurs</vt:lpstr>
      <vt:lpstr>PowerPoint Presentation</vt:lpstr>
      <vt:lpstr>PowerPoint Presentation</vt:lpstr>
      <vt:lpstr>PowerPoint Presentation</vt:lpstr>
      <vt:lpstr>Exercise Day 4/4/2017</vt:lpstr>
      <vt:lpstr>Exercise Day 4/4/2017 cont.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Event Does Not lead to an emergency?</vt:lpstr>
      <vt:lpstr>What are the responsibilities of the Pharmacy Purchaser during an Emergency? (more than one answer)</vt:lpstr>
      <vt:lpstr>The responsibilities of a Pharmacy Team during an Emergency are? (more than one answer)</vt:lpstr>
      <vt:lpstr>What tools and resources can you use when preparing for emergencies? (more than one answer)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Feuerbacher, Leslie</dc:creator>
  <cp:lastModifiedBy>Becky</cp:lastModifiedBy>
  <cp:revision>278</cp:revision>
  <dcterms:created xsi:type="dcterms:W3CDTF">2017-05-17T20:01:43Z</dcterms:created>
  <dcterms:modified xsi:type="dcterms:W3CDTF">2017-08-01T23:35:17Z</dcterms:modified>
</cp:coreProperties>
</file>